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87A225E-51C1-45A3-878A-3CA322A78BF3}">
  <a:tblStyle styleId="{887A225E-51C1-45A3-878A-3CA322A78BF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4B15367-7929-4E83-9632-DE9A364183CF}" styleName="Table_1">
    <a:wholeTbl>
      <a:tcTxStyle>
        <a:font>
          <a:latin typeface="Arial"/>
          <a:ea typeface="Arial"/>
          <a:cs typeface="Arial"/>
        </a:font>
        <a:srgbClr val="000000"/>
      </a:tcTxStyle>
      <a:tcStyle>
        <a:tcBdr>
          <a:left>
            <a:ln cap="flat" cmpd="sng">
              <a:solidFill>
                <a:srgbClr val="000000"/>
              </a:solidFill>
              <a:prstDash val="solid"/>
              <a:round/>
              <a:headEnd len="sm" w="sm" type="none"/>
              <a:tailEnd len="sm" w="sm" type="none"/>
            </a:ln>
          </a:left>
          <a:right>
            <a:ln cap="flat" cmpd="sng">
              <a:solidFill>
                <a:srgbClr val="000000"/>
              </a:solidFill>
              <a:prstDash val="solid"/>
              <a:round/>
              <a:headEnd len="sm" w="sm" type="none"/>
              <a:tailEnd len="sm" w="sm" type="none"/>
            </a:ln>
          </a:right>
          <a:top>
            <a:ln cap="flat" cmpd="sng">
              <a:solidFill>
                <a:srgbClr val="000000"/>
              </a:solidFill>
              <a:prstDash val="solid"/>
              <a:round/>
              <a:headEnd len="sm" w="sm" type="none"/>
              <a:tailEnd len="sm" w="sm" type="none"/>
            </a:ln>
          </a:top>
          <a:bottom>
            <a:ln cap="flat" cmpd="sng">
              <a:solidFill>
                <a:srgbClr val="000000"/>
              </a:solidFill>
              <a:prstDash val="solid"/>
              <a:round/>
              <a:headEnd len="sm" w="sm" type="none"/>
              <a:tailEnd len="sm" w="sm" type="none"/>
            </a:ln>
          </a:bottom>
          <a:insideH>
            <a:ln cap="flat" cmpd="sng">
              <a:solidFill>
                <a:srgbClr val="000000"/>
              </a:solidFill>
              <a:prstDash val="solid"/>
              <a:round/>
              <a:headEnd len="sm" w="sm" type="none"/>
              <a:tailEnd len="sm" w="sm" type="none"/>
            </a:ln>
          </a:insideH>
          <a:insideV>
            <a:ln cap="flat" cmpd="sng">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7a0c7805b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17a0c7805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17a0c7805b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17a0c7805b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7a0c7805b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7a0c7805b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7a0c7805b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7a0c7805b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7a0c7805b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7a0c7805b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7a0c7805ba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7a0c7805ba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7a0c7805ba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7a0c7805ba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7a0c7805ba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7a0c7805ba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7a0c7805ba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17a0c7805ba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7a0c7805ba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7a0c7805ba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7a0c7805ba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7a0c7805ba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7a0c7805ba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7a0c7805ba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7a0c7805b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7a0c7805b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7a0c7805ba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7a0c7805ba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7a0c7805ba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17a0c7805ba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7a0c7805ba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7a0c7805ba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7a0c7805b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7a0c7805b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9f7125bad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9f7125bad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9f7125bad2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9f7125bad2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9f7125bad2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9f7125bad2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9f7125bad2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9f7125bad2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9f7125bad2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9f7125bad2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9f7125bad2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19f7125bad2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7c3c8f5ae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7c3c8f5ae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9d526561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19d526561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1" name="Google Shape;11;p2"/>
          <p:cNvPicPr preferRelativeResize="0"/>
          <p:nvPr/>
        </p:nvPicPr>
        <p:blipFill rotWithShape="1">
          <a:blip r:embed="rId2">
            <a:alphaModFix/>
          </a:blip>
          <a:srcRect b="10487" l="27686" r="31193" t="17132"/>
          <a:stretch/>
        </p:blipFill>
        <p:spPr>
          <a:xfrm>
            <a:off x="2238100" y="0"/>
            <a:ext cx="4675200" cy="5143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 name="Google Shape;1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 name="Google Shape;17;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8" name="Google Shape;18;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 name="Google Shape;22;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 name="Google Shape;29;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 name="Google Shape;3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 name="Google Shape;37;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8.jpg"/><Relationship Id="rId6"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3"/>
          <p:cNvSpPr txBox="1"/>
          <p:nvPr>
            <p:ph idx="4294967295" type="subTitle"/>
          </p:nvPr>
        </p:nvSpPr>
        <p:spPr>
          <a:xfrm>
            <a:off x="311700" y="2864950"/>
            <a:ext cx="8520600" cy="549900"/>
          </a:xfrm>
          <a:prstGeom prst="rect">
            <a:avLst/>
          </a:prstGeom>
          <a:noFill/>
          <a:ln>
            <a:noFill/>
          </a:ln>
        </p:spPr>
        <p:txBody>
          <a:bodyPr anchorCtr="0" anchor="t" bIns="91425" lIns="91425" spcFirstLastPara="1" rIns="91425" wrap="square" tIns="91425">
            <a:noAutofit/>
          </a:bodyPr>
          <a:lstStyle/>
          <a:p>
            <a:pPr indent="0" lvl="0" marL="0" rtl="0" algn="ctr">
              <a:lnSpc>
                <a:spcPct val="95000"/>
              </a:lnSpc>
              <a:spcBef>
                <a:spcPts val="0"/>
              </a:spcBef>
              <a:spcAft>
                <a:spcPts val="1200"/>
              </a:spcAft>
              <a:buSzPts val="935"/>
              <a:buNone/>
            </a:pPr>
            <a:r>
              <a:rPr b="1" i="1" lang="en" sz="2665">
                <a:solidFill>
                  <a:srgbClr val="0000FF"/>
                </a:solidFill>
              </a:rPr>
              <a:t>BMR EV ASSURANCE &amp; </a:t>
            </a:r>
            <a:r>
              <a:rPr b="1" i="1" lang="en" sz="2665">
                <a:solidFill>
                  <a:srgbClr val="0000FF"/>
                </a:solidFill>
              </a:rPr>
              <a:t>WARRANTY</a:t>
            </a:r>
            <a:r>
              <a:rPr b="1" i="1" lang="en" sz="2665">
                <a:solidFill>
                  <a:srgbClr val="0000FF"/>
                </a:solidFill>
              </a:rPr>
              <a:t>  POLICY.</a:t>
            </a:r>
            <a:endParaRPr b="1" i="1" sz="2665">
              <a:solidFill>
                <a:srgbClr val="0000FF"/>
              </a:solidFill>
            </a:endParaRPr>
          </a:p>
        </p:txBody>
      </p:sp>
      <p:pic>
        <p:nvPicPr>
          <p:cNvPr id="54" name="Google Shape;54;p13"/>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55" name="Google Shape;55;p13"/>
          <p:cNvSpPr txBox="1"/>
          <p:nvPr>
            <p:ph idx="4294967295" type="subTitle"/>
          </p:nvPr>
        </p:nvSpPr>
        <p:spPr>
          <a:xfrm>
            <a:off x="241400" y="3730500"/>
            <a:ext cx="8520600" cy="11904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1200"/>
              </a:spcAft>
              <a:buNone/>
            </a:pPr>
            <a:r>
              <a:rPr b="1" i="1" lang="en">
                <a:solidFill>
                  <a:srgbClr val="0000FF"/>
                </a:solidFill>
              </a:rPr>
              <a:t>BMR XL 200</a:t>
            </a:r>
            <a:br>
              <a:rPr b="1" i="1" lang="en">
                <a:solidFill>
                  <a:srgbClr val="0000FF"/>
                </a:solidFill>
              </a:rPr>
            </a:br>
            <a:r>
              <a:rPr b="1" i="1" lang="en">
                <a:solidFill>
                  <a:srgbClr val="0000FF"/>
                </a:solidFill>
              </a:rPr>
              <a:t> BMR XL 200 LITE</a:t>
            </a:r>
            <a:br>
              <a:rPr b="1" i="1" lang="en">
                <a:solidFill>
                  <a:srgbClr val="0000FF"/>
                </a:solidFill>
              </a:rPr>
            </a:br>
            <a:r>
              <a:rPr b="1" i="1" lang="en">
                <a:solidFill>
                  <a:srgbClr val="0000FF"/>
                </a:solidFill>
              </a:rPr>
              <a:t>BMR BLISS</a:t>
            </a:r>
            <a:endParaRPr b="1" i="1">
              <a:solidFill>
                <a:srgbClr val="0000FF"/>
              </a:solidFill>
            </a:endParaRPr>
          </a:p>
        </p:txBody>
      </p:sp>
      <p:sp>
        <p:nvSpPr>
          <p:cNvPr id="56" name="Google Shape;56;p13"/>
          <p:cNvSpPr txBox="1"/>
          <p:nvPr>
            <p:ph idx="4294967295" type="subTitle"/>
          </p:nvPr>
        </p:nvSpPr>
        <p:spPr>
          <a:xfrm>
            <a:off x="311700" y="726425"/>
            <a:ext cx="8520600" cy="20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5100">
                <a:solidFill>
                  <a:srgbClr val="FF9900"/>
                </a:solidFill>
              </a:rPr>
              <a:t>Extend Happiness</a:t>
            </a:r>
            <a:endParaRPr b="1" sz="5100">
              <a:solidFill>
                <a:srgbClr val="FF9900"/>
              </a:solidFill>
            </a:endParaRPr>
          </a:p>
          <a:p>
            <a:pPr indent="0" lvl="0" marL="0" rtl="0" algn="ctr">
              <a:spcBef>
                <a:spcPts val="1200"/>
              </a:spcBef>
              <a:spcAft>
                <a:spcPts val="1200"/>
              </a:spcAft>
              <a:buNone/>
            </a:pPr>
            <a:r>
              <a:rPr b="1" lang="en" sz="5100">
                <a:solidFill>
                  <a:srgbClr val="FF9900"/>
                </a:solidFill>
              </a:rPr>
              <a:t>Forever Togetherness!</a:t>
            </a:r>
            <a:endParaRPr b="1" i="1" sz="5100">
              <a:solidFill>
                <a:srgbClr val="FF9900"/>
              </a:solidFill>
            </a:endParaRPr>
          </a:p>
        </p:txBody>
      </p:sp>
      <p:sp>
        <p:nvSpPr>
          <p:cNvPr id="57" name="Google Shape;57;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4294967295" type="title"/>
          </p:nvPr>
        </p:nvSpPr>
        <p:spPr>
          <a:xfrm>
            <a:off x="311700" y="137600"/>
            <a:ext cx="8520600" cy="572700"/>
          </a:xfrm>
          <a:prstGeom prst="rect">
            <a:avLst/>
          </a:prstGeom>
        </p:spPr>
        <p:txBody>
          <a:bodyPr anchorCtr="0" anchor="t" bIns="91425" lIns="91425" spcFirstLastPara="1" rIns="91425" wrap="square" tIns="91425">
            <a:normAutofit/>
          </a:bodyPr>
          <a:lstStyle/>
          <a:p>
            <a:pPr indent="114300" lvl="0" marL="0" rtl="0" algn="ctr">
              <a:lnSpc>
                <a:spcPct val="115000"/>
              </a:lnSpc>
              <a:spcBef>
                <a:spcPts val="0"/>
              </a:spcBef>
              <a:spcAft>
                <a:spcPts val="0"/>
              </a:spcAft>
              <a:buNone/>
            </a:pPr>
            <a:r>
              <a:rPr b="1" lang="en" sz="1900" u="sng">
                <a:solidFill>
                  <a:srgbClr val="FF9900"/>
                </a:solidFill>
              </a:rPr>
              <a:t>Greetings from BMR EV &amp; Thank you for choosing a BMR EV Product !</a:t>
            </a:r>
            <a:endParaRPr sz="1900">
              <a:solidFill>
                <a:srgbClr val="FF9900"/>
              </a:solidFill>
            </a:endParaRPr>
          </a:p>
        </p:txBody>
      </p:sp>
      <p:sp>
        <p:nvSpPr>
          <p:cNvPr id="63" name="Google Shape;63;p14"/>
          <p:cNvSpPr txBox="1"/>
          <p:nvPr>
            <p:ph idx="4294967295" type="body"/>
          </p:nvPr>
        </p:nvSpPr>
        <p:spPr>
          <a:xfrm>
            <a:off x="242000" y="658325"/>
            <a:ext cx="8520600" cy="4359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i="1" lang="en" sz="1600">
                <a:solidFill>
                  <a:srgbClr val="0000FF"/>
                </a:solidFill>
              </a:rPr>
              <a:t>Congratulations on your new BMR EV Product. We trust it meets your needs and will provide you with many years of trouble free riding </a:t>
            </a:r>
            <a:r>
              <a:rPr b="1" i="1" lang="en" sz="1600">
                <a:solidFill>
                  <a:srgbClr val="0000FF"/>
                </a:solidFill>
              </a:rPr>
              <a:t>experience</a:t>
            </a:r>
            <a:r>
              <a:rPr b="1" i="1" lang="en" sz="1600">
                <a:solidFill>
                  <a:srgbClr val="0000FF"/>
                </a:solidFill>
              </a:rPr>
              <a:t>.</a:t>
            </a:r>
            <a:br>
              <a:rPr b="1" i="1" lang="en" sz="1600">
                <a:solidFill>
                  <a:srgbClr val="0000FF"/>
                </a:solidFill>
              </a:rPr>
            </a:br>
            <a:br>
              <a:rPr b="1" i="1" lang="en" sz="1600">
                <a:solidFill>
                  <a:srgbClr val="0000FF"/>
                </a:solidFill>
              </a:rPr>
            </a:br>
            <a:r>
              <a:rPr lang="en" sz="1500">
                <a:solidFill>
                  <a:schemeClr val="dk1"/>
                </a:solidFill>
              </a:rPr>
              <a:t>A BMR EV is the result of years of </a:t>
            </a:r>
            <a:r>
              <a:rPr lang="en" sz="1500">
                <a:solidFill>
                  <a:schemeClr val="dk1"/>
                </a:solidFill>
              </a:rPr>
              <a:t>research</a:t>
            </a:r>
            <a:r>
              <a:rPr lang="en" sz="1500">
                <a:solidFill>
                  <a:schemeClr val="dk1"/>
                </a:solidFill>
              </a:rPr>
              <a:t>, R&amp;D and expert minds following “I am BMR Craftsmanship” coming in to bring you a state of the art, futuristic and reliable EV product that is bound to redefine vehicle ownership in the long term. “I am BMR Craftsmanship” or “ BMR </a:t>
            </a:r>
            <a:r>
              <a:rPr lang="en" sz="1500">
                <a:solidFill>
                  <a:schemeClr val="dk1"/>
                </a:solidFill>
              </a:rPr>
              <a:t>Craftsmen</a:t>
            </a:r>
            <a:r>
              <a:rPr lang="en" sz="1500">
                <a:solidFill>
                  <a:schemeClr val="dk1"/>
                </a:solidFill>
              </a:rPr>
              <a:t>” is an individual who has developed his or her skills with years / decades of experience to become the </a:t>
            </a:r>
            <a:r>
              <a:rPr lang="en" sz="1500">
                <a:solidFill>
                  <a:schemeClr val="dk1"/>
                </a:solidFill>
              </a:rPr>
              <a:t>truly</a:t>
            </a:r>
            <a:r>
              <a:rPr lang="en" sz="1500">
                <a:solidFill>
                  <a:schemeClr val="dk1"/>
                </a:solidFill>
              </a:rPr>
              <a:t> best in his / her trade. </a:t>
            </a:r>
            <a:br>
              <a:rPr lang="en" sz="1500">
                <a:solidFill>
                  <a:schemeClr val="dk1"/>
                </a:solidFill>
              </a:rPr>
            </a:br>
            <a:br>
              <a:rPr lang="en" sz="1500">
                <a:solidFill>
                  <a:schemeClr val="dk1"/>
                </a:solidFill>
              </a:rPr>
            </a:br>
            <a:r>
              <a:rPr lang="en" sz="1500">
                <a:solidFill>
                  <a:schemeClr val="dk1"/>
                </a:solidFill>
              </a:rPr>
              <a:t>We understand most of our customers are transitioning from conventional fossil fuel running based vehicles as the world transitions into EV’s and ownership of an EV might seem like a daunting task, However as part of the BMR EV family we are committed to ensuring you are eased into this transition in a safe and guided manner. </a:t>
            </a:r>
            <a:br>
              <a:rPr lang="en" sz="1500">
                <a:solidFill>
                  <a:schemeClr val="dk1"/>
                </a:solidFill>
              </a:rPr>
            </a:br>
            <a:br>
              <a:rPr lang="en" sz="1500">
                <a:solidFill>
                  <a:schemeClr val="dk1"/>
                </a:solidFill>
              </a:rPr>
            </a:br>
            <a:r>
              <a:rPr lang="en" sz="1500">
                <a:solidFill>
                  <a:schemeClr val="dk1"/>
                </a:solidFill>
              </a:rPr>
              <a:t>We urge you to take multiple  free of cost demos from your point of purchase for BMR EV or the nearest BMR EV dealership / distributorship to assist us in ensuring a smooth ownership for you. </a:t>
            </a:r>
            <a:br>
              <a:rPr lang="en" sz="1600"/>
            </a:br>
            <a:endParaRPr sz="1600"/>
          </a:p>
        </p:txBody>
      </p:sp>
      <p:pic>
        <p:nvPicPr>
          <p:cNvPr id="64" name="Google Shape;64;p14"/>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65" name="Google Shape;65;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idx="4294967295" type="body"/>
          </p:nvPr>
        </p:nvSpPr>
        <p:spPr>
          <a:xfrm>
            <a:off x="311700" y="234325"/>
            <a:ext cx="8520600" cy="475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chemeClr val="dk1"/>
                </a:solidFill>
              </a:rPr>
              <a:t>Please note “Non adherence” of the aforementioned service schedule will result in the warranty being void. Adherence will result in the longevity of the product, lesser warranty claims and reduction of unwanted maintenance / breakdowns. Furthermore frequent service will result in longer life of the vehicle with lesser breakdowns and thereby result in better ownership satisfaction. </a:t>
            </a:r>
            <a:endParaRPr sz="1600">
              <a:solidFill>
                <a:schemeClr val="dk1"/>
              </a:solidFill>
            </a:endParaRPr>
          </a:p>
          <a:p>
            <a:pPr indent="0" lvl="0" marL="0" rtl="0" algn="l">
              <a:spcBef>
                <a:spcPts val="1200"/>
              </a:spcBef>
              <a:spcAft>
                <a:spcPts val="0"/>
              </a:spcAft>
              <a:buClr>
                <a:schemeClr val="dk1"/>
              </a:buClr>
              <a:buSzPts val="1100"/>
              <a:buFont typeface="Arial"/>
              <a:buNone/>
            </a:pPr>
            <a:r>
              <a:rPr lang="en" sz="1600">
                <a:solidFill>
                  <a:schemeClr val="dk1"/>
                </a:solidFill>
              </a:rPr>
              <a:t>We have kept the service schedule conservative yet industry leading so as to concentrate more on preventive &amp; predictive maintenance of parts (including wear and tear) rather than post breakdown maintenance. </a:t>
            </a:r>
            <a:br>
              <a:rPr lang="en" sz="1600">
                <a:solidFill>
                  <a:schemeClr val="dk1"/>
                </a:solidFill>
              </a:rPr>
            </a:br>
            <a:br>
              <a:rPr lang="en" sz="1600">
                <a:solidFill>
                  <a:schemeClr val="dk1"/>
                </a:solidFill>
              </a:rPr>
            </a:br>
            <a:r>
              <a:rPr lang="en" sz="1600">
                <a:solidFill>
                  <a:schemeClr val="dk1"/>
                </a:solidFill>
              </a:rPr>
              <a:t>More details are contained in the user manual so as to make you aware of  the importance of this schedule for the safe, long term, reliable and affordable usage of a BMR EV product</a:t>
            </a:r>
            <a:r>
              <a:rPr lang="en">
                <a:solidFill>
                  <a:schemeClr val="dk1"/>
                </a:solidFill>
              </a:rPr>
              <a:t>. </a:t>
            </a:r>
            <a:br>
              <a:rPr lang="en" sz="1700">
                <a:solidFill>
                  <a:schemeClr val="dk1"/>
                </a:solidFill>
              </a:rPr>
            </a:br>
            <a:br>
              <a:rPr lang="en" sz="1700">
                <a:solidFill>
                  <a:schemeClr val="dk1"/>
                </a:solidFill>
              </a:rPr>
            </a:br>
            <a:r>
              <a:rPr b="1" i="1" lang="en" sz="1700">
                <a:solidFill>
                  <a:srgbClr val="ED7D31"/>
                </a:solidFill>
              </a:rPr>
              <a:t>Wishing you a million+ worry free miles ahead !</a:t>
            </a:r>
            <a:endParaRPr b="1" i="1" sz="1700">
              <a:solidFill>
                <a:srgbClr val="ED7D31"/>
              </a:solidFill>
            </a:endParaRPr>
          </a:p>
          <a:p>
            <a:pPr indent="0" lvl="0" marL="0" rtl="0" algn="l">
              <a:spcBef>
                <a:spcPts val="1200"/>
              </a:spcBef>
              <a:spcAft>
                <a:spcPts val="1200"/>
              </a:spcAft>
              <a:buClr>
                <a:schemeClr val="dk1"/>
              </a:buClr>
              <a:buSzPts val="1100"/>
              <a:buFont typeface="Arial"/>
              <a:buNone/>
            </a:pPr>
            <a:r>
              <a:rPr b="1" i="1" lang="en" sz="1700">
                <a:solidFill>
                  <a:srgbClr val="0000FF"/>
                </a:solidFill>
              </a:rPr>
              <a:t>Team,</a:t>
            </a:r>
            <a:br>
              <a:rPr b="1" i="1" lang="en" sz="1700">
                <a:solidFill>
                  <a:srgbClr val="0000FF"/>
                </a:solidFill>
              </a:rPr>
            </a:br>
            <a:r>
              <a:rPr b="1" i="1" lang="en" sz="1700">
                <a:solidFill>
                  <a:srgbClr val="0000FF"/>
                </a:solidFill>
              </a:rPr>
              <a:t>BMR EV. </a:t>
            </a:r>
            <a:br>
              <a:rPr i="1" lang="en" sz="1700">
                <a:solidFill>
                  <a:srgbClr val="ED7D31"/>
                </a:solidFill>
              </a:rPr>
            </a:br>
            <a:endParaRPr i="1" sz="2100">
              <a:solidFill>
                <a:srgbClr val="ED7D31"/>
              </a:solidFill>
            </a:endParaRPr>
          </a:p>
        </p:txBody>
      </p:sp>
      <p:pic>
        <p:nvPicPr>
          <p:cNvPr id="71" name="Google Shape;71;p15"/>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72" name="Google Shape;72;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idx="4294967295" type="title"/>
          </p:nvPr>
        </p:nvSpPr>
        <p:spPr>
          <a:xfrm>
            <a:off x="311700" y="152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solidFill>
                  <a:srgbClr val="FF9900"/>
                </a:solidFill>
              </a:rPr>
              <a:t>IMPORTANT</a:t>
            </a:r>
            <a:endParaRPr b="1" u="sng">
              <a:solidFill>
                <a:srgbClr val="FF9900"/>
              </a:solidFill>
            </a:endParaRPr>
          </a:p>
        </p:txBody>
      </p:sp>
      <p:sp>
        <p:nvSpPr>
          <p:cNvPr id="78" name="Google Shape;78;p16"/>
          <p:cNvSpPr txBox="1"/>
          <p:nvPr>
            <p:ph idx="4294967295" type="body"/>
          </p:nvPr>
        </p:nvSpPr>
        <p:spPr>
          <a:xfrm>
            <a:off x="408750" y="724825"/>
            <a:ext cx="8520600" cy="418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It is very important that you understand the warranty program, so please read each page of this booklet very carefully. </a:t>
            </a:r>
            <a:br>
              <a:rPr lang="en" sz="1900">
                <a:solidFill>
                  <a:schemeClr val="dk1"/>
                </a:solidFill>
              </a:rPr>
            </a:br>
            <a:br>
              <a:rPr lang="en" sz="1900">
                <a:solidFill>
                  <a:schemeClr val="dk1"/>
                </a:solidFill>
              </a:rPr>
            </a:br>
            <a:r>
              <a:rPr lang="en" sz="1900">
                <a:solidFill>
                  <a:schemeClr val="dk1"/>
                </a:solidFill>
              </a:rPr>
              <a:t>The warranty starts at the date of sale (as defined in your invoice), please read the terms and conditions </a:t>
            </a:r>
            <a:r>
              <a:rPr lang="en" sz="1900">
                <a:solidFill>
                  <a:schemeClr val="dk1"/>
                </a:solidFill>
              </a:rPr>
              <a:t>thoroughly</a:t>
            </a:r>
            <a:r>
              <a:rPr lang="en" sz="1900">
                <a:solidFill>
                  <a:schemeClr val="dk1"/>
                </a:solidFill>
              </a:rPr>
              <a:t> for details. </a:t>
            </a:r>
            <a:br>
              <a:rPr lang="en" sz="1900">
                <a:solidFill>
                  <a:schemeClr val="dk1"/>
                </a:solidFill>
              </a:rPr>
            </a:br>
            <a:br>
              <a:rPr lang="en" sz="1900">
                <a:solidFill>
                  <a:schemeClr val="dk1"/>
                </a:solidFill>
              </a:rPr>
            </a:br>
            <a:r>
              <a:rPr lang="en" sz="1900">
                <a:solidFill>
                  <a:schemeClr val="dk1"/>
                </a:solidFill>
              </a:rPr>
              <a:t>It is the responsibility of the customer to produce all necessary </a:t>
            </a:r>
            <a:r>
              <a:rPr lang="en" sz="1900">
                <a:solidFill>
                  <a:schemeClr val="dk1"/>
                </a:solidFill>
              </a:rPr>
              <a:t>documents</a:t>
            </a:r>
            <a:r>
              <a:rPr lang="en" sz="1900">
                <a:solidFill>
                  <a:schemeClr val="dk1"/>
                </a:solidFill>
              </a:rPr>
              <a:t> / records to prove that the two wheeler has been </a:t>
            </a:r>
            <a:r>
              <a:rPr lang="en" sz="1900">
                <a:solidFill>
                  <a:schemeClr val="dk1"/>
                </a:solidFill>
              </a:rPr>
              <a:t>serviced</a:t>
            </a:r>
            <a:r>
              <a:rPr lang="en" sz="1900">
                <a:solidFill>
                  <a:schemeClr val="dk1"/>
                </a:solidFill>
              </a:rPr>
              <a:t> at prescribed interval and maintained through BMR EV authorised </a:t>
            </a:r>
            <a:r>
              <a:rPr lang="en" sz="1900">
                <a:solidFill>
                  <a:schemeClr val="dk1"/>
                </a:solidFill>
              </a:rPr>
              <a:t>dealership</a:t>
            </a:r>
            <a:r>
              <a:rPr lang="en" sz="1900">
                <a:solidFill>
                  <a:schemeClr val="dk1"/>
                </a:solidFill>
              </a:rPr>
              <a:t> / </a:t>
            </a:r>
            <a:r>
              <a:rPr lang="en" sz="1900">
                <a:solidFill>
                  <a:schemeClr val="dk1"/>
                </a:solidFill>
              </a:rPr>
              <a:t>Service</a:t>
            </a:r>
            <a:r>
              <a:rPr lang="en" sz="1900">
                <a:solidFill>
                  <a:schemeClr val="dk1"/>
                </a:solidFill>
              </a:rPr>
              <a:t> center only.</a:t>
            </a:r>
            <a:endParaRPr sz="1900">
              <a:solidFill>
                <a:schemeClr val="dk1"/>
              </a:solidFill>
            </a:endParaRPr>
          </a:p>
          <a:p>
            <a:pPr indent="0" lvl="0" marL="0" rtl="0" algn="l">
              <a:spcBef>
                <a:spcPts val="1200"/>
              </a:spcBef>
              <a:spcAft>
                <a:spcPts val="1200"/>
              </a:spcAft>
              <a:buNone/>
            </a:pPr>
            <a:r>
              <a:rPr lang="en" sz="1900">
                <a:solidFill>
                  <a:schemeClr val="dk1"/>
                </a:solidFill>
              </a:rPr>
              <a:t>Please ensure </a:t>
            </a:r>
            <a:r>
              <a:rPr lang="en" sz="1900">
                <a:solidFill>
                  <a:schemeClr val="dk1"/>
                </a:solidFill>
              </a:rPr>
              <a:t>availing</a:t>
            </a:r>
            <a:r>
              <a:rPr lang="en" sz="1900">
                <a:solidFill>
                  <a:schemeClr val="dk1"/>
                </a:solidFill>
              </a:rPr>
              <a:t> of all </a:t>
            </a:r>
            <a:r>
              <a:rPr lang="en" sz="1900">
                <a:solidFill>
                  <a:schemeClr val="dk1"/>
                </a:solidFill>
              </a:rPr>
              <a:t>mandatory</a:t>
            </a:r>
            <a:r>
              <a:rPr lang="en" sz="1900">
                <a:solidFill>
                  <a:schemeClr val="dk1"/>
                </a:solidFill>
              </a:rPr>
              <a:t> free / paid services on time to </a:t>
            </a:r>
            <a:r>
              <a:rPr lang="en" sz="1900">
                <a:solidFill>
                  <a:schemeClr val="dk1"/>
                </a:solidFill>
              </a:rPr>
              <a:t>avoid</a:t>
            </a:r>
            <a:r>
              <a:rPr lang="en" sz="1900">
                <a:solidFill>
                  <a:schemeClr val="dk1"/>
                </a:solidFill>
              </a:rPr>
              <a:t> invalidity. </a:t>
            </a:r>
            <a:endParaRPr sz="1900">
              <a:solidFill>
                <a:schemeClr val="dk1"/>
              </a:solidFill>
            </a:endParaRPr>
          </a:p>
        </p:txBody>
      </p:sp>
      <p:pic>
        <p:nvPicPr>
          <p:cNvPr id="79" name="Google Shape;79;p16"/>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80" name="Google Shape;80;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idx="4294967295" type="title"/>
          </p:nvPr>
        </p:nvSpPr>
        <p:spPr>
          <a:xfrm>
            <a:off x="311700" y="85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solidFill>
                  <a:srgbClr val="FF9900"/>
                </a:solidFill>
              </a:rPr>
              <a:t>DEFINITIONS</a:t>
            </a:r>
            <a:endParaRPr b="1" u="sng">
              <a:solidFill>
                <a:srgbClr val="FF9900"/>
              </a:solidFill>
            </a:endParaRPr>
          </a:p>
          <a:p>
            <a:pPr indent="0" lvl="0" marL="0" rtl="0" algn="l">
              <a:spcBef>
                <a:spcPts val="0"/>
              </a:spcBef>
              <a:spcAft>
                <a:spcPts val="0"/>
              </a:spcAft>
              <a:buNone/>
            </a:pPr>
            <a:r>
              <a:t/>
            </a:r>
            <a:endParaRPr b="1">
              <a:solidFill>
                <a:srgbClr val="FF9900"/>
              </a:solidFill>
            </a:endParaRPr>
          </a:p>
        </p:txBody>
      </p:sp>
      <p:sp>
        <p:nvSpPr>
          <p:cNvPr id="86" name="Google Shape;86;p17"/>
          <p:cNvSpPr txBox="1"/>
          <p:nvPr>
            <p:ph idx="4294967295" type="body"/>
          </p:nvPr>
        </p:nvSpPr>
        <p:spPr>
          <a:xfrm>
            <a:off x="311700" y="658325"/>
            <a:ext cx="8520600" cy="4359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95000"/>
              </a:lnSpc>
              <a:spcBef>
                <a:spcPts val="0"/>
              </a:spcBef>
              <a:spcAft>
                <a:spcPts val="1200"/>
              </a:spcAft>
              <a:buSzPts val="852"/>
              <a:buNone/>
            </a:pPr>
            <a:r>
              <a:rPr b="1" lang="en" sz="1850">
                <a:solidFill>
                  <a:srgbClr val="0000FF"/>
                </a:solidFill>
              </a:rPr>
              <a:t>For your guidance</a:t>
            </a:r>
            <a:br>
              <a:rPr lang="en" sz="1850"/>
            </a:br>
            <a:r>
              <a:rPr lang="en" sz="1850">
                <a:solidFill>
                  <a:schemeClr val="dk1"/>
                </a:solidFill>
              </a:rPr>
              <a:t>Warranty is designed to </a:t>
            </a:r>
            <a:r>
              <a:rPr lang="en" sz="1850">
                <a:solidFill>
                  <a:schemeClr val="dk1"/>
                </a:solidFill>
              </a:rPr>
              <a:t>assist</a:t>
            </a:r>
            <a:r>
              <a:rPr lang="en" sz="1850">
                <a:solidFill>
                  <a:schemeClr val="dk1"/>
                </a:solidFill>
              </a:rPr>
              <a:t> towards the cost of repairs / replacements of parts covered as mentioned in the booklet. The dealer will only </a:t>
            </a:r>
            <a:r>
              <a:rPr lang="en" sz="1850">
                <a:solidFill>
                  <a:schemeClr val="dk1"/>
                </a:solidFill>
              </a:rPr>
              <a:t>accept</a:t>
            </a:r>
            <a:r>
              <a:rPr lang="en" sz="1850">
                <a:solidFill>
                  <a:schemeClr val="dk1"/>
                </a:solidFill>
              </a:rPr>
              <a:t> the </a:t>
            </a:r>
            <a:r>
              <a:rPr lang="en" sz="1850">
                <a:solidFill>
                  <a:schemeClr val="dk1"/>
                </a:solidFill>
              </a:rPr>
              <a:t>responsibility</a:t>
            </a:r>
            <a:r>
              <a:rPr lang="en" sz="1850">
                <a:solidFill>
                  <a:schemeClr val="dk1"/>
                </a:solidFill>
              </a:rPr>
              <a:t> for repairs / replacement as per the terms and conditions mentioned in the warranty booklet(If needed upon intervention of BMR EV)</a:t>
            </a:r>
            <a:br>
              <a:rPr lang="en" sz="1850">
                <a:solidFill>
                  <a:schemeClr val="dk1"/>
                </a:solidFill>
              </a:rPr>
            </a:br>
            <a:r>
              <a:rPr b="1" lang="en" sz="1850">
                <a:solidFill>
                  <a:srgbClr val="0000FF"/>
                </a:solidFill>
              </a:rPr>
              <a:t>Period of cover</a:t>
            </a:r>
            <a:br>
              <a:rPr lang="en" sz="1850"/>
            </a:br>
            <a:r>
              <a:rPr lang="en" sz="1850">
                <a:solidFill>
                  <a:schemeClr val="dk1"/>
                </a:solidFill>
              </a:rPr>
              <a:t>The term of </a:t>
            </a:r>
            <a:r>
              <a:rPr lang="en" sz="1850">
                <a:solidFill>
                  <a:schemeClr val="dk1"/>
                </a:solidFill>
              </a:rPr>
              <a:t>the</a:t>
            </a:r>
            <a:r>
              <a:rPr lang="en" sz="1850">
                <a:solidFill>
                  <a:schemeClr val="dk1"/>
                </a:solidFill>
              </a:rPr>
              <a:t> warranty period shall be for 24 months or 50,000 kms (</a:t>
            </a:r>
            <a:r>
              <a:rPr lang="en" sz="1850">
                <a:solidFill>
                  <a:schemeClr val="dk1"/>
                </a:solidFill>
              </a:rPr>
              <a:t>whichever</a:t>
            </a:r>
            <a:r>
              <a:rPr lang="en" sz="1850">
                <a:solidFill>
                  <a:schemeClr val="dk1"/>
                </a:solidFill>
              </a:rPr>
              <a:t> comes first).</a:t>
            </a:r>
            <a:br>
              <a:rPr lang="en" sz="1850"/>
            </a:br>
            <a:r>
              <a:rPr b="1" lang="en" sz="1850">
                <a:solidFill>
                  <a:srgbClr val="0000FF"/>
                </a:solidFill>
              </a:rPr>
              <a:t>Warranty</a:t>
            </a:r>
            <a:r>
              <a:rPr b="1" lang="en" sz="1850">
                <a:solidFill>
                  <a:srgbClr val="0000FF"/>
                </a:solidFill>
              </a:rPr>
              <a:t> obligation</a:t>
            </a:r>
            <a:br>
              <a:rPr lang="en" sz="1850"/>
            </a:br>
            <a:r>
              <a:rPr lang="en" sz="1850">
                <a:solidFill>
                  <a:schemeClr val="dk1"/>
                </a:solidFill>
              </a:rPr>
              <a:t>If any of defect or defects should be </a:t>
            </a:r>
            <a:r>
              <a:rPr lang="en" sz="1850">
                <a:solidFill>
                  <a:schemeClr val="dk1"/>
                </a:solidFill>
              </a:rPr>
              <a:t>found</a:t>
            </a:r>
            <a:r>
              <a:rPr lang="en" sz="1850">
                <a:solidFill>
                  <a:schemeClr val="dk1"/>
                </a:solidFill>
              </a:rPr>
              <a:t> in your two wheeler within the terms stipulated, selling/</a:t>
            </a:r>
            <a:r>
              <a:rPr lang="en" sz="1850">
                <a:solidFill>
                  <a:schemeClr val="dk1"/>
                </a:solidFill>
              </a:rPr>
              <a:t>dealer</a:t>
            </a:r>
            <a:r>
              <a:rPr lang="en" sz="1850">
                <a:solidFill>
                  <a:schemeClr val="dk1"/>
                </a:solidFill>
              </a:rPr>
              <a:t> will be obligated to repair or replace at his sole </a:t>
            </a:r>
            <a:r>
              <a:rPr lang="en" sz="1850">
                <a:solidFill>
                  <a:schemeClr val="dk1"/>
                </a:solidFill>
              </a:rPr>
              <a:t>discretion (under guidance of BMR EV),</a:t>
            </a:r>
            <a:r>
              <a:rPr lang="en" sz="1850">
                <a:solidFill>
                  <a:schemeClr val="dk1"/>
                </a:solidFill>
              </a:rPr>
              <a:t> any part shown to be defected will be replaced or repaired with a new part or the </a:t>
            </a:r>
            <a:r>
              <a:rPr lang="en" sz="1850">
                <a:solidFill>
                  <a:schemeClr val="dk1"/>
                </a:solidFill>
              </a:rPr>
              <a:t>equivalent</a:t>
            </a:r>
            <a:r>
              <a:rPr lang="en" sz="1850">
                <a:solidFill>
                  <a:schemeClr val="dk1"/>
                </a:solidFill>
              </a:rPr>
              <a:t> at no cost to the owner for parts and labour, when the </a:t>
            </a:r>
            <a:r>
              <a:rPr lang="en" sz="1850">
                <a:solidFill>
                  <a:schemeClr val="dk1"/>
                </a:solidFill>
              </a:rPr>
              <a:t>dealer</a:t>
            </a:r>
            <a:r>
              <a:rPr lang="en" sz="1850">
                <a:solidFill>
                  <a:schemeClr val="dk1"/>
                </a:solidFill>
              </a:rPr>
              <a:t> acknowledges that such a defect is attributable to </a:t>
            </a:r>
            <a:r>
              <a:rPr lang="en" sz="1850">
                <a:solidFill>
                  <a:schemeClr val="dk1"/>
                </a:solidFill>
              </a:rPr>
              <a:t>the</a:t>
            </a:r>
            <a:r>
              <a:rPr lang="en" sz="1850">
                <a:solidFill>
                  <a:schemeClr val="dk1"/>
                </a:solidFill>
              </a:rPr>
              <a:t> </a:t>
            </a:r>
            <a:r>
              <a:rPr lang="en" sz="1850">
                <a:solidFill>
                  <a:schemeClr val="dk1"/>
                </a:solidFill>
              </a:rPr>
              <a:t>breakdown</a:t>
            </a:r>
            <a:r>
              <a:rPr lang="en" sz="1850">
                <a:solidFill>
                  <a:schemeClr val="dk1"/>
                </a:solidFill>
              </a:rPr>
              <a:t> as </a:t>
            </a:r>
            <a:r>
              <a:rPr lang="en" sz="1850">
                <a:solidFill>
                  <a:schemeClr val="dk1"/>
                </a:solidFill>
              </a:rPr>
              <a:t>defined per the service guidelines.</a:t>
            </a:r>
            <a:endParaRPr sz="1850"/>
          </a:p>
        </p:txBody>
      </p:sp>
      <p:pic>
        <p:nvPicPr>
          <p:cNvPr id="87" name="Google Shape;87;p17"/>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88" name="Google Shape;88;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idx="4294967295" type="title"/>
          </p:nvPr>
        </p:nvSpPr>
        <p:spPr>
          <a:xfrm>
            <a:off x="311700" y="85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solidFill>
                  <a:srgbClr val="ED7D31"/>
                </a:solidFill>
              </a:rPr>
              <a:t>PARTS COVERED</a:t>
            </a:r>
            <a:endParaRPr b="1" u="sng">
              <a:solidFill>
                <a:srgbClr val="ED7D31"/>
              </a:solidFill>
            </a:endParaRPr>
          </a:p>
        </p:txBody>
      </p:sp>
      <p:sp>
        <p:nvSpPr>
          <p:cNvPr id="94" name="Google Shape;94;p18"/>
          <p:cNvSpPr txBox="1"/>
          <p:nvPr>
            <p:ph idx="4294967295" type="body"/>
          </p:nvPr>
        </p:nvSpPr>
        <p:spPr>
          <a:xfrm>
            <a:off x="311700" y="658325"/>
            <a:ext cx="8520600" cy="13218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en" sz="1917">
                <a:solidFill>
                  <a:schemeClr val="dk1"/>
                </a:solidFill>
              </a:rPr>
              <a:t>Warranty covers the parts listed over the following page for breakdown and the associated labour </a:t>
            </a:r>
            <a:r>
              <a:rPr lang="en" sz="1917">
                <a:solidFill>
                  <a:schemeClr val="dk1"/>
                </a:solidFill>
              </a:rPr>
              <a:t>up to</a:t>
            </a:r>
            <a:r>
              <a:rPr lang="en" sz="1917">
                <a:solidFill>
                  <a:schemeClr val="dk1"/>
                </a:solidFill>
              </a:rPr>
              <a:t> the limit specified on your warranty form. All claims must be made in accordance with the claims procedure described or </a:t>
            </a:r>
            <a:r>
              <a:rPr lang="en" sz="1917">
                <a:solidFill>
                  <a:schemeClr val="dk1"/>
                </a:solidFill>
              </a:rPr>
              <a:t>referred</a:t>
            </a:r>
            <a:r>
              <a:rPr lang="en" sz="1917">
                <a:solidFill>
                  <a:schemeClr val="dk1"/>
                </a:solidFill>
              </a:rPr>
              <a:t> in this booklet and the terms and conditions. Warranty does not cover parts that fail as a result of normal wear and tear. </a:t>
            </a:r>
            <a:endParaRPr sz="1917">
              <a:solidFill>
                <a:schemeClr val="dk1"/>
              </a:solidFill>
            </a:endParaRPr>
          </a:p>
        </p:txBody>
      </p:sp>
      <p:graphicFrame>
        <p:nvGraphicFramePr>
          <p:cNvPr id="95" name="Google Shape;95;p18"/>
          <p:cNvGraphicFramePr/>
          <p:nvPr/>
        </p:nvGraphicFramePr>
        <p:xfrm>
          <a:off x="427375" y="1980125"/>
          <a:ext cx="3000000" cy="3000000"/>
        </p:xfrm>
        <a:graphic>
          <a:graphicData uri="http://schemas.openxmlformats.org/drawingml/2006/table">
            <a:tbl>
              <a:tblPr>
                <a:noFill/>
                <a:tableStyleId>{887A225E-51C1-45A3-878A-3CA322A78BF3}</a:tableStyleId>
              </a:tblPr>
              <a:tblGrid>
                <a:gridCol w="3226125"/>
                <a:gridCol w="5178800"/>
              </a:tblGrid>
              <a:tr h="331325">
                <a:tc>
                  <a:txBody>
                    <a:bodyPr/>
                    <a:lstStyle/>
                    <a:p>
                      <a:pPr indent="0" lvl="0" marL="0" rtl="0" algn="ctr">
                        <a:spcBef>
                          <a:spcPts val="0"/>
                        </a:spcBef>
                        <a:spcAft>
                          <a:spcPts val="0"/>
                        </a:spcAft>
                        <a:buNone/>
                      </a:pPr>
                      <a:r>
                        <a:rPr b="1" lang="en"/>
                        <a:t>GROUP</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9900"/>
                    </a:solidFill>
                  </a:tcPr>
                </a:tc>
                <a:tc>
                  <a:txBody>
                    <a:bodyPr/>
                    <a:lstStyle/>
                    <a:p>
                      <a:pPr indent="0" lvl="0" marL="0" rtl="0" algn="ctr">
                        <a:spcBef>
                          <a:spcPts val="0"/>
                        </a:spcBef>
                        <a:spcAft>
                          <a:spcPts val="0"/>
                        </a:spcAft>
                        <a:buNone/>
                      </a:pPr>
                      <a:r>
                        <a:rPr b="1" lang="en"/>
                        <a:t>CONTINGENT</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9900"/>
                    </a:solidFill>
                  </a:tcPr>
                </a:tc>
              </a:tr>
              <a:tr h="331325">
                <a:tc>
                  <a:txBody>
                    <a:bodyPr/>
                    <a:lstStyle/>
                    <a:p>
                      <a:pPr indent="0" lvl="0" marL="0" rtl="0" algn="l">
                        <a:spcBef>
                          <a:spcPts val="0"/>
                        </a:spcBef>
                        <a:spcAft>
                          <a:spcPts val="0"/>
                        </a:spcAft>
                        <a:buNone/>
                      </a:pPr>
                      <a:r>
                        <a:rPr b="1" lang="en"/>
                        <a:t>Controller</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MOSFET</a:t>
                      </a:r>
                      <a:r>
                        <a:rPr lang="en"/>
                        <a:t> etc not </a:t>
                      </a:r>
                      <a:r>
                        <a:rPr lang="en"/>
                        <a:t>pertinent</a:t>
                      </a:r>
                      <a:r>
                        <a:rPr lang="en"/>
                        <a:t> to </a:t>
                      </a:r>
                      <a:r>
                        <a:rPr lang="en"/>
                        <a:t>burn outs</a:t>
                      </a:r>
                      <a:r>
                        <a:rPr lang="en"/>
                        <a:t> due to </a:t>
                      </a:r>
                      <a:r>
                        <a:rPr lang="en"/>
                        <a:t>overload, bruning of terminals (+ AND OR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331325">
                <a:tc>
                  <a:txBody>
                    <a:bodyPr/>
                    <a:lstStyle/>
                    <a:p>
                      <a:pPr indent="0" lvl="0" marL="0" rtl="0" algn="l">
                        <a:spcBef>
                          <a:spcPts val="0"/>
                        </a:spcBef>
                        <a:spcAft>
                          <a:spcPts val="0"/>
                        </a:spcAft>
                        <a:buNone/>
                      </a:pPr>
                      <a:r>
                        <a:rPr b="1" lang="en"/>
                        <a:t>Converter</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to water </a:t>
                      </a:r>
                      <a:r>
                        <a:rPr lang="en"/>
                        <a:t>egress</a:t>
                      </a:r>
                      <a:r>
                        <a:rPr lang="en"/>
                        <a:t> due to improper use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331325">
                <a:tc>
                  <a:txBody>
                    <a:bodyPr/>
                    <a:lstStyle/>
                    <a:p>
                      <a:pPr indent="0" lvl="0" marL="0" rtl="0" algn="l">
                        <a:spcBef>
                          <a:spcPts val="0"/>
                        </a:spcBef>
                        <a:spcAft>
                          <a:spcPts val="0"/>
                        </a:spcAft>
                        <a:buNone/>
                      </a:pPr>
                      <a:r>
                        <a:rPr b="1" lang="en"/>
                        <a:t>Harness</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pertinent due to modification, cutting (&amp; /) or splicing of wires</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331325">
                <a:tc>
                  <a:txBody>
                    <a:bodyPr/>
                    <a:lstStyle/>
                    <a:p>
                      <a:pPr indent="0" lvl="0" marL="0" rtl="0" algn="l">
                        <a:spcBef>
                          <a:spcPts val="0"/>
                        </a:spcBef>
                        <a:spcAft>
                          <a:spcPts val="0"/>
                        </a:spcAft>
                        <a:buNone/>
                      </a:pPr>
                      <a:r>
                        <a:rPr b="1" lang="en"/>
                        <a:t>Motor</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or Hall sensor failure due to </a:t>
                      </a:r>
                      <a:r>
                        <a:rPr lang="en"/>
                        <a:t>overload</a:t>
                      </a:r>
                      <a:r>
                        <a:rPr lang="en"/>
                        <a:t> or wrong voltage battery or physical damage of any kind</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331325">
                <a:tc>
                  <a:txBody>
                    <a:bodyPr/>
                    <a:lstStyle/>
                    <a:p>
                      <a:pPr indent="0" lvl="0" marL="0" rtl="0" algn="l">
                        <a:spcBef>
                          <a:spcPts val="0"/>
                        </a:spcBef>
                        <a:spcAft>
                          <a:spcPts val="0"/>
                        </a:spcAft>
                        <a:buNone/>
                      </a:pPr>
                      <a:r>
                        <a:rPr b="1" lang="en"/>
                        <a:t>Speedometer</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to water ingress or </a:t>
                      </a:r>
                      <a:r>
                        <a:rPr lang="en"/>
                        <a:t>improper</a:t>
                      </a:r>
                      <a:r>
                        <a:rPr lang="en"/>
                        <a:t> wash process / tapping</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331325">
                <a:tc>
                  <a:txBody>
                    <a:bodyPr/>
                    <a:lstStyle/>
                    <a:p>
                      <a:pPr indent="0" lvl="0" marL="0" rtl="0" algn="l">
                        <a:spcBef>
                          <a:spcPts val="0"/>
                        </a:spcBef>
                        <a:spcAft>
                          <a:spcPts val="0"/>
                        </a:spcAft>
                        <a:buNone/>
                      </a:pPr>
                      <a:r>
                        <a:rPr b="1" lang="en"/>
                        <a:t>Front Brake</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to </a:t>
                      </a:r>
                      <a:r>
                        <a:rPr lang="en"/>
                        <a:t>wear &amp;</a:t>
                      </a:r>
                      <a:r>
                        <a:rPr lang="en"/>
                        <a:t> tear of disc pad / disc / </a:t>
                      </a:r>
                      <a:r>
                        <a:rPr lang="en"/>
                        <a:t>caliper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331325">
                <a:tc>
                  <a:txBody>
                    <a:bodyPr/>
                    <a:lstStyle/>
                    <a:p>
                      <a:pPr indent="0" lvl="0" marL="0" rtl="0" algn="l">
                        <a:spcBef>
                          <a:spcPts val="0"/>
                        </a:spcBef>
                        <a:spcAft>
                          <a:spcPts val="0"/>
                        </a:spcAft>
                        <a:buNone/>
                      </a:pPr>
                      <a:r>
                        <a:rPr b="1" lang="en"/>
                        <a:t>Rear Brake</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Clr>
                          <a:schemeClr val="dk1"/>
                        </a:buClr>
                        <a:buSzPts val="1100"/>
                        <a:buFont typeface="Arial"/>
                        <a:buNone/>
                      </a:pPr>
                      <a:r>
                        <a:rPr lang="en">
                          <a:solidFill>
                            <a:schemeClr val="dk1"/>
                          </a:solidFill>
                        </a:rPr>
                        <a:t>Not pertinent to wear &amp; tear of disc pad / disc / caliper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bl>
          </a:graphicData>
        </a:graphic>
      </p:graphicFrame>
      <p:pic>
        <p:nvPicPr>
          <p:cNvPr id="96" name="Google Shape;96;p18"/>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97" name="Google Shape;97;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graphicFrame>
        <p:nvGraphicFramePr>
          <p:cNvPr id="102" name="Google Shape;102;p19"/>
          <p:cNvGraphicFramePr/>
          <p:nvPr/>
        </p:nvGraphicFramePr>
        <p:xfrm>
          <a:off x="314150" y="775125"/>
          <a:ext cx="3000000" cy="3000000"/>
        </p:xfrm>
        <a:graphic>
          <a:graphicData uri="http://schemas.openxmlformats.org/drawingml/2006/table">
            <a:tbl>
              <a:tblPr>
                <a:noFill/>
                <a:tableStyleId>{887A225E-51C1-45A3-878A-3CA322A78BF3}</a:tableStyleId>
              </a:tblPr>
              <a:tblGrid>
                <a:gridCol w="3309075"/>
                <a:gridCol w="5311950"/>
              </a:tblGrid>
              <a:tr h="307950">
                <a:tc>
                  <a:txBody>
                    <a:bodyPr/>
                    <a:lstStyle/>
                    <a:p>
                      <a:pPr indent="0" lvl="0" marL="0" rtl="0" algn="l">
                        <a:spcBef>
                          <a:spcPts val="0"/>
                        </a:spcBef>
                        <a:spcAft>
                          <a:spcPts val="0"/>
                        </a:spcAft>
                        <a:buNone/>
                      </a:pPr>
                      <a:r>
                        <a:rPr b="1" lang="en"/>
                        <a:t>Bearings</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to improper lubing or wear and tear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617775">
                <a:tc>
                  <a:txBody>
                    <a:bodyPr/>
                    <a:lstStyle/>
                    <a:p>
                      <a:pPr indent="0" lvl="0" marL="0" rtl="0" algn="l">
                        <a:spcBef>
                          <a:spcPts val="0"/>
                        </a:spcBef>
                        <a:spcAft>
                          <a:spcPts val="0"/>
                        </a:spcAft>
                        <a:buNone/>
                      </a:pPr>
                      <a:r>
                        <a:rPr b="1" lang="en"/>
                        <a:t>Springs</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Clr>
                          <a:schemeClr val="dk1"/>
                        </a:buClr>
                        <a:buSzPts val="1100"/>
                        <a:buFont typeface="Arial"/>
                        <a:buNone/>
                      </a:pPr>
                      <a:r>
                        <a:rPr lang="en">
                          <a:solidFill>
                            <a:schemeClr val="dk1"/>
                          </a:solidFill>
                        </a:rPr>
                        <a:t>Not pertinent to improper lubing or wear and tear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617775">
                <a:tc>
                  <a:txBody>
                    <a:bodyPr/>
                    <a:lstStyle/>
                    <a:p>
                      <a:pPr indent="0" lvl="0" marL="0" rtl="0" algn="l">
                        <a:spcBef>
                          <a:spcPts val="0"/>
                        </a:spcBef>
                        <a:spcAft>
                          <a:spcPts val="0"/>
                        </a:spcAft>
                        <a:buNone/>
                      </a:pPr>
                      <a:r>
                        <a:rPr b="1" lang="en"/>
                        <a:t>Instrument Cluster / Switch Gear</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to water ingress due to accidental damage or improper use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417825">
                <a:tc>
                  <a:txBody>
                    <a:bodyPr/>
                    <a:lstStyle/>
                    <a:p>
                      <a:pPr indent="0" lvl="0" marL="0" rtl="0" algn="l">
                        <a:spcBef>
                          <a:spcPts val="0"/>
                        </a:spcBef>
                        <a:spcAft>
                          <a:spcPts val="0"/>
                        </a:spcAft>
                        <a:buNone/>
                      </a:pPr>
                      <a:r>
                        <a:rPr b="1" lang="en"/>
                        <a:t>Lighting System (Bulbs / LED)</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to improper usage or water damage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587000">
                <a:tc>
                  <a:txBody>
                    <a:bodyPr/>
                    <a:lstStyle/>
                    <a:p>
                      <a:pPr indent="0" lvl="0" marL="0" rtl="0" algn="l">
                        <a:spcBef>
                          <a:spcPts val="0"/>
                        </a:spcBef>
                        <a:spcAft>
                          <a:spcPts val="0"/>
                        </a:spcAft>
                        <a:buNone/>
                      </a:pPr>
                      <a:r>
                        <a:rPr b="1" lang="en"/>
                        <a:t>Alloy Wheels</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pertinent to rust or bend damage due to </a:t>
                      </a:r>
                      <a:r>
                        <a:rPr lang="en"/>
                        <a:t>road</a:t>
                      </a:r>
                      <a:r>
                        <a:rPr lang="en"/>
                        <a:t> conditions / improper usage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617775">
                <a:tc>
                  <a:txBody>
                    <a:bodyPr/>
                    <a:lstStyle/>
                    <a:p>
                      <a:pPr indent="0" lvl="0" marL="0" rtl="0" algn="l">
                        <a:spcBef>
                          <a:spcPts val="0"/>
                        </a:spcBef>
                        <a:spcAft>
                          <a:spcPts val="0"/>
                        </a:spcAft>
                        <a:buNone/>
                      </a:pPr>
                      <a:r>
                        <a:rPr b="1" lang="en"/>
                        <a:t>Cables</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to cutting / splicing / parallel connections / series connections / tapping</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437900">
                <a:tc>
                  <a:txBody>
                    <a:bodyPr/>
                    <a:lstStyle/>
                    <a:p>
                      <a:pPr indent="0" lvl="0" marL="0" rtl="0" algn="l">
                        <a:spcBef>
                          <a:spcPts val="0"/>
                        </a:spcBef>
                        <a:spcAft>
                          <a:spcPts val="0"/>
                        </a:spcAft>
                        <a:buNone/>
                      </a:pPr>
                      <a:r>
                        <a:rPr b="1" lang="en"/>
                        <a:t>Fabrics / Foam</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to load </a:t>
                      </a:r>
                      <a:r>
                        <a:rPr lang="en"/>
                        <a:t>conditions</a:t>
                      </a:r>
                      <a:r>
                        <a:rPr lang="en"/>
                        <a:t> or </a:t>
                      </a:r>
                      <a:r>
                        <a:rPr lang="en"/>
                        <a:t>whether</a:t>
                      </a:r>
                      <a:r>
                        <a:rPr lang="en"/>
                        <a:t> based on wear and tear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617775">
                <a:tc>
                  <a:txBody>
                    <a:bodyPr/>
                    <a:lstStyle/>
                    <a:p>
                      <a:pPr indent="0" lvl="0" marL="0" rtl="0" algn="l">
                        <a:spcBef>
                          <a:spcPts val="0"/>
                        </a:spcBef>
                        <a:spcAft>
                          <a:spcPts val="0"/>
                        </a:spcAft>
                        <a:buNone/>
                      </a:pPr>
                      <a:r>
                        <a:rPr b="1" lang="en"/>
                        <a:t>Plastic &amp; Body Panels</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Not </a:t>
                      </a:r>
                      <a:r>
                        <a:rPr lang="en"/>
                        <a:t>pertinent</a:t>
                      </a:r>
                      <a:r>
                        <a:rPr lang="en"/>
                        <a:t> to damage due to accidents / </a:t>
                      </a:r>
                      <a:r>
                        <a:rPr lang="en"/>
                        <a:t>excessive</a:t>
                      </a:r>
                      <a:r>
                        <a:rPr lang="en"/>
                        <a:t> load / load bearing</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bl>
          </a:graphicData>
        </a:graphic>
      </p:graphicFrame>
      <p:pic>
        <p:nvPicPr>
          <p:cNvPr id="103" name="Google Shape;103;p19"/>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04" name="Google Shape;104;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idx="4294967295" type="title"/>
          </p:nvPr>
        </p:nvSpPr>
        <p:spPr>
          <a:xfrm>
            <a:off x="311700" y="85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solidFill>
                  <a:srgbClr val="FF9900"/>
                </a:solidFill>
              </a:rPr>
              <a:t>WARRANTY SHALL NOT APPLY TO</a:t>
            </a:r>
            <a:endParaRPr b="1" u="sng">
              <a:solidFill>
                <a:srgbClr val="FF9900"/>
              </a:solidFill>
            </a:endParaRPr>
          </a:p>
        </p:txBody>
      </p:sp>
      <p:sp>
        <p:nvSpPr>
          <p:cNvPr id="110" name="Google Shape;110;p20"/>
          <p:cNvSpPr txBox="1"/>
          <p:nvPr>
            <p:ph idx="4294967295" type="body"/>
          </p:nvPr>
        </p:nvSpPr>
        <p:spPr>
          <a:xfrm>
            <a:off x="311700" y="658325"/>
            <a:ext cx="8520600" cy="431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FF"/>
                </a:solidFill>
              </a:rPr>
              <a:t>Any BMR EV Two-Wheeler manufactured by BMR EV on which all free &amp; paid services as given in the owner’s manual have not been carried out.</a:t>
            </a:r>
            <a:endParaRPr b="1">
              <a:solidFill>
                <a:srgbClr val="0000FF"/>
              </a:solidFill>
            </a:endParaRPr>
          </a:p>
          <a:p>
            <a:pPr indent="-342900" lvl="0" marL="457200" rtl="0" algn="l">
              <a:spcBef>
                <a:spcPts val="1200"/>
              </a:spcBef>
              <a:spcAft>
                <a:spcPts val="0"/>
              </a:spcAft>
              <a:buClr>
                <a:schemeClr val="dk1"/>
              </a:buClr>
              <a:buSzPts val="1800"/>
              <a:buAutoNum type="arabicPeriod"/>
            </a:pPr>
            <a:r>
              <a:rPr lang="en">
                <a:solidFill>
                  <a:schemeClr val="dk1"/>
                </a:solidFill>
              </a:rPr>
              <a:t>Normal maintenance service required including limitation balancing &amp; fluid changes, headlight alignment, fastener re-tightening, wheel balancing, wheel alignment, brake adjustments, BMS </a:t>
            </a:r>
            <a:r>
              <a:rPr lang="en">
                <a:solidFill>
                  <a:schemeClr val="dk1"/>
                </a:solidFill>
              </a:rPr>
              <a:t>Balancing</a:t>
            </a:r>
            <a:r>
              <a:rPr lang="en">
                <a:solidFill>
                  <a:schemeClr val="dk1"/>
                </a:solidFill>
              </a:rPr>
              <a:t> &amp; clearance or such other adjustments.</a:t>
            </a:r>
            <a:endParaRPr>
              <a:solidFill>
                <a:schemeClr val="dk1"/>
              </a:solidFill>
            </a:endParaRPr>
          </a:p>
          <a:p>
            <a:pPr indent="-342900" lvl="0" marL="457200" rtl="0" algn="l">
              <a:spcBef>
                <a:spcPts val="0"/>
              </a:spcBef>
              <a:spcAft>
                <a:spcPts val="0"/>
              </a:spcAft>
              <a:buClr>
                <a:schemeClr val="dk1"/>
              </a:buClr>
              <a:buSzPts val="1800"/>
              <a:buAutoNum type="arabicPeriod"/>
            </a:pPr>
            <a:r>
              <a:rPr lang="en">
                <a:solidFill>
                  <a:schemeClr val="dk1"/>
                </a:solidFill>
              </a:rPr>
              <a:t>Normal wear &amp; tear components that is, Bulbs / </a:t>
            </a:r>
            <a:r>
              <a:rPr lang="en">
                <a:solidFill>
                  <a:schemeClr val="dk1"/>
                </a:solidFill>
              </a:rPr>
              <a:t>LEDs /</a:t>
            </a:r>
            <a:r>
              <a:rPr lang="en">
                <a:solidFill>
                  <a:schemeClr val="dk1"/>
                </a:solidFill>
              </a:rPr>
              <a:t> Fasteners / Shims / Washers, Oil Seal, Rubbers / Plastic or Glass Components, Gaskets, Rubber tubes &amp; hoses, All burnt &amp; tampered parts, Tire, Tube, Brake Shoe / Pad, Brake Drum, Seat, Locks, Luggage Box, Winker/flasher Bulbs, Head light &amp; Tail light Assy, Battery, Tools, Labels &amp; Emblems, Inner Box</a:t>
            </a:r>
            <a:endParaRPr>
              <a:solidFill>
                <a:schemeClr val="dk1"/>
              </a:solidFill>
            </a:endParaRPr>
          </a:p>
          <a:p>
            <a:pPr indent="-342900" lvl="0" marL="457200" rtl="0" algn="l">
              <a:spcBef>
                <a:spcPts val="0"/>
              </a:spcBef>
              <a:spcAft>
                <a:spcPts val="0"/>
              </a:spcAft>
              <a:buClr>
                <a:schemeClr val="dk1"/>
              </a:buClr>
              <a:buSzPts val="1800"/>
              <a:buAutoNum type="arabicPeriod"/>
            </a:pPr>
            <a:r>
              <a:rPr lang="en">
                <a:solidFill>
                  <a:schemeClr val="dk1"/>
                </a:solidFill>
              </a:rPr>
              <a:t>All those parts, which are not mentioned in the parts covered list.</a:t>
            </a:r>
            <a:endParaRPr>
              <a:solidFill>
                <a:schemeClr val="dk1"/>
              </a:solidFill>
            </a:endParaRPr>
          </a:p>
        </p:txBody>
      </p:sp>
      <p:pic>
        <p:nvPicPr>
          <p:cNvPr id="111" name="Google Shape;111;p20"/>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12" name="Google Shape;112;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idx="4294967295" type="body"/>
          </p:nvPr>
        </p:nvSpPr>
        <p:spPr>
          <a:xfrm>
            <a:off x="311700" y="153325"/>
            <a:ext cx="8520600" cy="48507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1018"/>
              <a:buNone/>
            </a:pPr>
            <a:r>
              <a:rPr lang="en" sz="1665">
                <a:solidFill>
                  <a:schemeClr val="dk1"/>
                </a:solidFill>
              </a:rPr>
              <a:t>4. If recommended Service / Lubricants are not used or if they are not replaced at the recommended interval.</a:t>
            </a:r>
            <a:endParaRPr sz="1665">
              <a:solidFill>
                <a:schemeClr val="dk1"/>
              </a:solidFill>
            </a:endParaRPr>
          </a:p>
          <a:p>
            <a:pPr indent="0" lvl="0" marL="0" rtl="0" algn="l">
              <a:lnSpc>
                <a:spcPct val="105000"/>
              </a:lnSpc>
              <a:spcBef>
                <a:spcPts val="1200"/>
              </a:spcBef>
              <a:spcAft>
                <a:spcPts val="0"/>
              </a:spcAft>
              <a:buSzPts val="1018"/>
              <a:buNone/>
            </a:pPr>
            <a:r>
              <a:rPr lang="en" sz="1665">
                <a:solidFill>
                  <a:schemeClr val="dk1"/>
                </a:solidFill>
              </a:rPr>
              <a:t>5. Parts of the vehicle that have been subjected to Misuse, Accident, Negligence.</a:t>
            </a:r>
            <a:endParaRPr sz="1665">
              <a:solidFill>
                <a:schemeClr val="dk1"/>
              </a:solidFill>
            </a:endParaRPr>
          </a:p>
          <a:p>
            <a:pPr indent="0" lvl="0" marL="0" rtl="0" algn="l">
              <a:lnSpc>
                <a:spcPct val="105000"/>
              </a:lnSpc>
              <a:spcBef>
                <a:spcPts val="1200"/>
              </a:spcBef>
              <a:spcAft>
                <a:spcPts val="0"/>
              </a:spcAft>
              <a:buSzPts val="1018"/>
              <a:buNone/>
            </a:pPr>
            <a:r>
              <a:rPr lang="en" sz="1665">
                <a:solidFill>
                  <a:schemeClr val="dk1"/>
                </a:solidFill>
              </a:rPr>
              <a:t>6. Treatment or which have been used in conjunction with parts &amp; equipment not </a:t>
            </a:r>
            <a:r>
              <a:rPr lang="en" sz="1665">
                <a:solidFill>
                  <a:schemeClr val="dk1"/>
                </a:solidFill>
              </a:rPr>
              <a:t>manufactured</a:t>
            </a:r>
            <a:r>
              <a:rPr lang="en" sz="1665">
                <a:solidFill>
                  <a:schemeClr val="dk1"/>
                </a:solidFill>
              </a:rPr>
              <a:t> or recommended for use by BMR EV if in the sole judgement of BMR EV, Such use prematurely affects the performance and reliability of the vehicle.</a:t>
            </a:r>
            <a:endParaRPr sz="1665">
              <a:solidFill>
                <a:schemeClr val="dk1"/>
              </a:solidFill>
            </a:endParaRPr>
          </a:p>
          <a:p>
            <a:pPr indent="0" lvl="0" marL="0" rtl="0" algn="l">
              <a:lnSpc>
                <a:spcPct val="105000"/>
              </a:lnSpc>
              <a:spcBef>
                <a:spcPts val="1200"/>
              </a:spcBef>
              <a:spcAft>
                <a:spcPts val="0"/>
              </a:spcAft>
              <a:buSzPts val="1018"/>
              <a:buNone/>
            </a:pPr>
            <a:r>
              <a:rPr lang="en" sz="1665">
                <a:solidFill>
                  <a:schemeClr val="dk1"/>
                </a:solidFill>
              </a:rPr>
              <a:t>7. Parts of the vehicle that have been altered or modified or replaced in </a:t>
            </a:r>
            <a:r>
              <a:rPr lang="en" sz="1665">
                <a:solidFill>
                  <a:schemeClr val="dk1"/>
                </a:solidFill>
              </a:rPr>
              <a:t>unauthorized</a:t>
            </a:r>
            <a:r>
              <a:rPr lang="en" sz="1665">
                <a:solidFill>
                  <a:schemeClr val="dk1"/>
                </a:solidFill>
              </a:rPr>
              <a:t> manner, and which in the sole judgement of BMR EV affects its performance &amp; reliability.</a:t>
            </a:r>
            <a:endParaRPr sz="1665">
              <a:solidFill>
                <a:schemeClr val="dk1"/>
              </a:solidFill>
            </a:endParaRPr>
          </a:p>
          <a:p>
            <a:pPr indent="0" lvl="0" marL="0" rtl="0" algn="l">
              <a:lnSpc>
                <a:spcPct val="105000"/>
              </a:lnSpc>
              <a:spcBef>
                <a:spcPts val="1200"/>
              </a:spcBef>
              <a:spcAft>
                <a:spcPts val="0"/>
              </a:spcAft>
              <a:buSzPts val="1018"/>
              <a:buNone/>
            </a:pPr>
            <a:r>
              <a:rPr lang="en" sz="1665">
                <a:solidFill>
                  <a:schemeClr val="dk1"/>
                </a:solidFill>
              </a:rPr>
              <a:t>8. Premature wear of Engine parts such as motor , HALL sensor, controller / mosfets, Wear / Tear parts and bearings due to fluctuations or changes in load prescribed / charing infra.</a:t>
            </a:r>
            <a:endParaRPr sz="1665">
              <a:solidFill>
                <a:schemeClr val="dk1"/>
              </a:solidFill>
            </a:endParaRPr>
          </a:p>
          <a:p>
            <a:pPr indent="0" lvl="0" marL="0" rtl="0" algn="l">
              <a:lnSpc>
                <a:spcPct val="105000"/>
              </a:lnSpc>
              <a:spcBef>
                <a:spcPts val="1200"/>
              </a:spcBef>
              <a:spcAft>
                <a:spcPts val="1200"/>
              </a:spcAft>
              <a:buSzPts val="1018"/>
              <a:buNone/>
            </a:pPr>
            <a:r>
              <a:rPr lang="en" sz="1665">
                <a:solidFill>
                  <a:schemeClr val="dk1"/>
                </a:solidFill>
              </a:rPr>
              <a:t>9. The vehicle that has not been serviced by BMR EV  Dealer / Service Centre as per the service schedule or which have not been operated or maintained in accordance with instructions mentioned in the </a:t>
            </a:r>
            <a:r>
              <a:rPr lang="en" sz="1665">
                <a:solidFill>
                  <a:schemeClr val="dk1"/>
                </a:solidFill>
              </a:rPr>
              <a:t>owner's</a:t>
            </a:r>
            <a:r>
              <a:rPr lang="en" sz="1665">
                <a:solidFill>
                  <a:schemeClr val="dk1"/>
                </a:solidFill>
              </a:rPr>
              <a:t> manual.</a:t>
            </a:r>
            <a:endParaRPr sz="1665">
              <a:solidFill>
                <a:schemeClr val="dk1"/>
              </a:solidFill>
            </a:endParaRPr>
          </a:p>
        </p:txBody>
      </p:sp>
      <p:pic>
        <p:nvPicPr>
          <p:cNvPr id="118" name="Google Shape;118;p21"/>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19" name="Google Shape;119;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ph idx="4294967295" type="body"/>
          </p:nvPr>
        </p:nvSpPr>
        <p:spPr>
          <a:xfrm>
            <a:off x="311700" y="327575"/>
            <a:ext cx="8520600" cy="452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10. The vehicles used for a competition or race and / or for attempting to set up any kind of record.</a:t>
            </a:r>
            <a:endParaRPr sz="1900">
              <a:solidFill>
                <a:schemeClr val="dk1"/>
              </a:solidFill>
            </a:endParaRPr>
          </a:p>
          <a:p>
            <a:pPr indent="0" lvl="0" marL="0" rtl="0" algn="l">
              <a:spcBef>
                <a:spcPts val="1200"/>
              </a:spcBef>
              <a:spcAft>
                <a:spcPts val="0"/>
              </a:spcAft>
              <a:buNone/>
            </a:pPr>
            <a:r>
              <a:rPr lang="en" sz="1900">
                <a:solidFill>
                  <a:schemeClr val="dk1"/>
                </a:solidFill>
              </a:rPr>
              <a:t>11. Any natural wear &amp; tear including without limitation ageing etc.</a:t>
            </a:r>
            <a:endParaRPr sz="1900">
              <a:solidFill>
                <a:schemeClr val="dk1"/>
              </a:solidFill>
            </a:endParaRPr>
          </a:p>
          <a:p>
            <a:pPr indent="0" lvl="0" marL="0" rtl="0" algn="l">
              <a:spcBef>
                <a:spcPts val="1200"/>
              </a:spcBef>
              <a:spcAft>
                <a:spcPts val="0"/>
              </a:spcAft>
              <a:buNone/>
            </a:pPr>
            <a:r>
              <a:rPr lang="en" sz="1900">
                <a:solidFill>
                  <a:schemeClr val="dk1"/>
                </a:solidFill>
              </a:rPr>
              <a:t>12. Insignificant defects, which do not affect the functions of the two-wheeler including without limitations, sound vibration and fluid seepage.</a:t>
            </a:r>
            <a:endParaRPr sz="1900">
              <a:solidFill>
                <a:schemeClr val="dk1"/>
              </a:solidFill>
            </a:endParaRPr>
          </a:p>
          <a:p>
            <a:pPr indent="0" lvl="0" marL="0" rtl="0" algn="l">
              <a:spcBef>
                <a:spcPts val="1200"/>
              </a:spcBef>
              <a:spcAft>
                <a:spcPts val="0"/>
              </a:spcAft>
              <a:buNone/>
            </a:pPr>
            <a:r>
              <a:rPr lang="en" sz="1900">
                <a:solidFill>
                  <a:schemeClr val="dk1"/>
                </a:solidFill>
              </a:rPr>
              <a:t>13. Any two-wheeler on which parts or accessories not approved by BMR EV has been used.</a:t>
            </a:r>
            <a:endParaRPr sz="1900">
              <a:solidFill>
                <a:schemeClr val="dk1"/>
              </a:solidFill>
            </a:endParaRPr>
          </a:p>
          <a:p>
            <a:pPr indent="0" lvl="0" marL="0" rtl="0" algn="l">
              <a:spcBef>
                <a:spcPts val="1200"/>
              </a:spcBef>
              <a:spcAft>
                <a:spcPts val="0"/>
              </a:spcAft>
              <a:buNone/>
            </a:pPr>
            <a:r>
              <a:rPr lang="en" sz="1900">
                <a:solidFill>
                  <a:schemeClr val="dk1"/>
                </a:solidFill>
              </a:rPr>
              <a:t>14. Any repair or replacement required as a result of accident or collision damage.</a:t>
            </a:r>
            <a:endParaRPr sz="1900">
              <a:solidFill>
                <a:schemeClr val="dk1"/>
              </a:solidFill>
            </a:endParaRPr>
          </a:p>
          <a:p>
            <a:pPr indent="0" lvl="0" marL="0" rtl="0" algn="l">
              <a:spcBef>
                <a:spcPts val="1200"/>
              </a:spcBef>
              <a:spcAft>
                <a:spcPts val="1200"/>
              </a:spcAft>
              <a:buNone/>
            </a:pPr>
            <a:r>
              <a:rPr lang="en" sz="1900">
                <a:solidFill>
                  <a:schemeClr val="dk1"/>
                </a:solidFill>
              </a:rPr>
              <a:t>15. Warranty shall cease to operate in case of an accident on parts affected by the accident.</a:t>
            </a:r>
            <a:endParaRPr sz="1900">
              <a:solidFill>
                <a:schemeClr val="dk1"/>
              </a:solidFill>
            </a:endParaRPr>
          </a:p>
        </p:txBody>
      </p:sp>
      <p:pic>
        <p:nvPicPr>
          <p:cNvPr id="125" name="Google Shape;125;p22"/>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26" name="Google Shape;126;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idx="4294967295" type="title"/>
          </p:nvPr>
        </p:nvSpPr>
        <p:spPr>
          <a:xfrm>
            <a:off x="311700" y="85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solidFill>
                  <a:srgbClr val="FF9900"/>
                </a:solidFill>
              </a:rPr>
              <a:t>SERVICE REQUIREMENT</a:t>
            </a:r>
            <a:endParaRPr b="1" u="sng">
              <a:solidFill>
                <a:srgbClr val="FF9900"/>
              </a:solidFill>
            </a:endParaRPr>
          </a:p>
        </p:txBody>
      </p:sp>
      <p:sp>
        <p:nvSpPr>
          <p:cNvPr id="132" name="Google Shape;132;p23"/>
          <p:cNvSpPr txBox="1"/>
          <p:nvPr>
            <p:ph idx="4294967295" type="body"/>
          </p:nvPr>
        </p:nvSpPr>
        <p:spPr>
          <a:xfrm>
            <a:off x="311700" y="725000"/>
            <a:ext cx="8520600" cy="42243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770"/>
              <a:buNone/>
            </a:pPr>
            <a:r>
              <a:rPr lang="en" sz="1260">
                <a:solidFill>
                  <a:schemeClr val="dk1"/>
                </a:solidFill>
              </a:rPr>
              <a:t>In order to maintain the validity of Warranty, the Two-Wheeler must be serviced by BMR EV Dealer / Service Center in accordance with the manufacturer’s recommendations.</a:t>
            </a:r>
            <a:endParaRPr sz="1260">
              <a:solidFill>
                <a:schemeClr val="dk1"/>
              </a:solidFill>
            </a:endParaRPr>
          </a:p>
          <a:p>
            <a:pPr indent="0" lvl="0" marL="0" rtl="0" algn="l">
              <a:lnSpc>
                <a:spcPct val="105000"/>
              </a:lnSpc>
              <a:spcBef>
                <a:spcPts val="1200"/>
              </a:spcBef>
              <a:spcAft>
                <a:spcPts val="0"/>
              </a:spcAft>
              <a:buSzPts val="770"/>
              <a:buNone/>
            </a:pPr>
            <a:r>
              <a:rPr b="1" lang="en" sz="1260">
                <a:solidFill>
                  <a:srgbClr val="0000FF"/>
                </a:solidFill>
              </a:rPr>
              <a:t>Please Note:</a:t>
            </a:r>
            <a:endParaRPr b="1" sz="1260">
              <a:solidFill>
                <a:srgbClr val="0000FF"/>
              </a:solidFill>
            </a:endParaRPr>
          </a:p>
          <a:p>
            <a:pPr indent="0" lvl="0" marL="0" rtl="0" algn="l">
              <a:lnSpc>
                <a:spcPct val="105000"/>
              </a:lnSpc>
              <a:spcBef>
                <a:spcPts val="1200"/>
              </a:spcBef>
              <a:spcAft>
                <a:spcPts val="0"/>
              </a:spcAft>
              <a:buSzPts val="770"/>
              <a:buNone/>
            </a:pPr>
            <a:r>
              <a:rPr lang="en" sz="1260">
                <a:solidFill>
                  <a:schemeClr val="dk1"/>
                </a:solidFill>
              </a:rPr>
              <a:t>The interval from the purchase date to the first service and the intervals between </a:t>
            </a:r>
            <a:r>
              <a:rPr lang="en" sz="1260">
                <a:solidFill>
                  <a:schemeClr val="dk1"/>
                </a:solidFill>
              </a:rPr>
              <a:t>services</a:t>
            </a:r>
            <a:r>
              <a:rPr lang="en" sz="1260">
                <a:solidFill>
                  <a:schemeClr val="dk1"/>
                </a:solidFill>
              </a:rPr>
              <a:t> there after, must not be </a:t>
            </a:r>
            <a:r>
              <a:rPr lang="en" sz="1260">
                <a:solidFill>
                  <a:schemeClr val="dk1"/>
                </a:solidFill>
              </a:rPr>
              <a:t>exceed</a:t>
            </a:r>
            <a:r>
              <a:rPr lang="en" sz="1260">
                <a:solidFill>
                  <a:schemeClr val="dk1"/>
                </a:solidFill>
              </a:rPr>
              <a:t> the stipulated mileage </a:t>
            </a:r>
            <a:r>
              <a:rPr lang="en" sz="1260">
                <a:solidFill>
                  <a:schemeClr val="dk1"/>
                </a:solidFill>
              </a:rPr>
              <a:t>or</a:t>
            </a:r>
            <a:r>
              <a:rPr lang="en" sz="1260">
                <a:solidFill>
                  <a:schemeClr val="dk1"/>
                </a:solidFill>
              </a:rPr>
              <a:t> time by more than 100 Kms Or 15 days whichever is earlier. This time allowance is to assist the Two-Wheeler owner to ensure that the services are completed at the correct intervals. If any circumstances prevent the service being carried out at the correct time, Dealer must be informed immediately by recorded delivery of said vehicle.</a:t>
            </a:r>
            <a:endParaRPr sz="1260">
              <a:solidFill>
                <a:schemeClr val="dk1"/>
              </a:solidFill>
            </a:endParaRPr>
          </a:p>
          <a:p>
            <a:pPr indent="0" lvl="0" marL="0" rtl="0" algn="l">
              <a:lnSpc>
                <a:spcPct val="105000"/>
              </a:lnSpc>
              <a:spcBef>
                <a:spcPts val="1200"/>
              </a:spcBef>
              <a:spcAft>
                <a:spcPts val="0"/>
              </a:spcAft>
              <a:buSzPts val="770"/>
              <a:buNone/>
            </a:pPr>
            <a:r>
              <a:rPr lang="en" sz="1260">
                <a:solidFill>
                  <a:schemeClr val="dk1"/>
                </a:solidFill>
              </a:rPr>
              <a:t>Failure to maintain and prove that the above </a:t>
            </a:r>
            <a:r>
              <a:rPr lang="en" sz="1260">
                <a:solidFill>
                  <a:schemeClr val="dk1"/>
                </a:solidFill>
              </a:rPr>
              <a:t>service</a:t>
            </a:r>
            <a:r>
              <a:rPr lang="en" sz="1260">
                <a:solidFill>
                  <a:schemeClr val="dk1"/>
                </a:solidFill>
              </a:rPr>
              <a:t> Schedule has been </a:t>
            </a:r>
            <a:r>
              <a:rPr lang="en" sz="1260">
                <a:solidFill>
                  <a:schemeClr val="dk1"/>
                </a:solidFill>
              </a:rPr>
              <a:t>compiled which will invalidate warranty.</a:t>
            </a:r>
            <a:endParaRPr sz="1260">
              <a:solidFill>
                <a:schemeClr val="dk1"/>
              </a:solidFill>
            </a:endParaRPr>
          </a:p>
          <a:p>
            <a:pPr indent="0" lvl="0" marL="0" rtl="0" algn="l">
              <a:lnSpc>
                <a:spcPct val="105000"/>
              </a:lnSpc>
              <a:spcBef>
                <a:spcPts val="1200"/>
              </a:spcBef>
              <a:spcAft>
                <a:spcPts val="0"/>
              </a:spcAft>
              <a:buSzPts val="770"/>
              <a:buNone/>
            </a:pPr>
            <a:r>
              <a:rPr lang="en" sz="1260">
                <a:solidFill>
                  <a:schemeClr val="dk1"/>
                </a:solidFill>
              </a:rPr>
              <a:t>Gap between two services should not exceed more than 15 days or 100 kms (whichever is earlier)</a:t>
            </a:r>
            <a:endParaRPr sz="1260">
              <a:solidFill>
                <a:schemeClr val="dk1"/>
              </a:solidFill>
            </a:endParaRPr>
          </a:p>
          <a:p>
            <a:pPr indent="0" lvl="0" marL="0" rtl="0" algn="l">
              <a:lnSpc>
                <a:spcPct val="105000"/>
              </a:lnSpc>
              <a:spcBef>
                <a:spcPts val="1200"/>
              </a:spcBef>
              <a:spcAft>
                <a:spcPts val="0"/>
              </a:spcAft>
              <a:buSzPts val="770"/>
              <a:buNone/>
            </a:pPr>
            <a:r>
              <a:rPr b="1" lang="en" sz="1260">
                <a:solidFill>
                  <a:srgbClr val="0000FF"/>
                </a:solidFill>
              </a:rPr>
              <a:t>Note:</a:t>
            </a:r>
            <a:r>
              <a:rPr b="1" lang="en" sz="1260">
                <a:solidFill>
                  <a:schemeClr val="accent1"/>
                </a:solidFill>
              </a:rPr>
              <a:t> </a:t>
            </a:r>
            <a:r>
              <a:rPr lang="en" sz="1260">
                <a:solidFill>
                  <a:schemeClr val="dk1"/>
                </a:solidFill>
              </a:rPr>
              <a:t>The only proof that servicing has been carried out will be, the fully detailed service invoice(s) indicating service date(s) and mileage(s). For your own protection you should retain these documents for inspection in the event of a claim.</a:t>
            </a:r>
            <a:endParaRPr sz="1260">
              <a:solidFill>
                <a:schemeClr val="dk1"/>
              </a:solidFill>
            </a:endParaRPr>
          </a:p>
          <a:p>
            <a:pPr indent="0" lvl="0" marL="0" rtl="0" algn="l">
              <a:lnSpc>
                <a:spcPct val="105000"/>
              </a:lnSpc>
              <a:spcBef>
                <a:spcPts val="1200"/>
              </a:spcBef>
              <a:spcAft>
                <a:spcPts val="1200"/>
              </a:spcAft>
              <a:buSzPts val="770"/>
              <a:buNone/>
            </a:pPr>
            <a:r>
              <a:rPr lang="en" sz="1260">
                <a:solidFill>
                  <a:schemeClr val="dk1"/>
                </a:solidFill>
              </a:rPr>
              <a:t>The customer shall effect at his cost, all modifications and repairs necessary to avoid a claim, if a claim is likely to occur in the absence of the above.</a:t>
            </a:r>
            <a:endParaRPr sz="1260">
              <a:solidFill>
                <a:schemeClr val="dk1"/>
              </a:solidFill>
            </a:endParaRPr>
          </a:p>
        </p:txBody>
      </p:sp>
      <p:pic>
        <p:nvPicPr>
          <p:cNvPr id="133" name="Google Shape;133;p23"/>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34" name="Google Shape;134;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idx="4294967295" type="title"/>
          </p:nvPr>
        </p:nvSpPr>
        <p:spPr>
          <a:xfrm>
            <a:off x="311700" y="106475"/>
            <a:ext cx="8520600" cy="658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u="sng">
                <a:solidFill>
                  <a:srgbClr val="FF9900"/>
                </a:solidFill>
              </a:rPr>
              <a:t>CUSTOMER RESPONSIBILITY</a:t>
            </a:r>
            <a:endParaRPr b="1" sz="2500" u="sng">
              <a:solidFill>
                <a:srgbClr val="FF9900"/>
              </a:solidFill>
            </a:endParaRPr>
          </a:p>
        </p:txBody>
      </p:sp>
      <p:sp>
        <p:nvSpPr>
          <p:cNvPr id="140" name="Google Shape;140;p24"/>
          <p:cNvSpPr txBox="1"/>
          <p:nvPr>
            <p:ph idx="4294967295" type="body"/>
          </p:nvPr>
        </p:nvSpPr>
        <p:spPr>
          <a:xfrm>
            <a:off x="311700" y="658325"/>
            <a:ext cx="8520600" cy="4290000"/>
          </a:xfrm>
          <a:prstGeom prst="rect">
            <a:avLst/>
          </a:prstGeom>
        </p:spPr>
        <p:txBody>
          <a:bodyPr anchorCtr="0" anchor="t" bIns="91425" lIns="91425" spcFirstLastPara="1" rIns="91425" wrap="square" tIns="91425">
            <a:noAutofit/>
          </a:bodyPr>
          <a:lstStyle/>
          <a:p>
            <a:pPr indent="-400050" lvl="0" marL="457200" rtl="0" algn="l">
              <a:spcBef>
                <a:spcPts val="0"/>
              </a:spcBef>
              <a:spcAft>
                <a:spcPts val="0"/>
              </a:spcAft>
              <a:buClr>
                <a:schemeClr val="dk1"/>
              </a:buClr>
              <a:buSzPts val="2700"/>
              <a:buAutoNum type="arabicPeriod"/>
            </a:pPr>
            <a:r>
              <a:rPr lang="en" sz="2700">
                <a:solidFill>
                  <a:schemeClr val="dk1"/>
                </a:solidFill>
              </a:rPr>
              <a:t>Take the Two-Wheeler to nearest BMR EV Dealer /  Service Centre and give the workshop manager warranty booklet and confirmation that the service is up-to-date.</a:t>
            </a:r>
            <a:endParaRPr sz="2700">
              <a:solidFill>
                <a:schemeClr val="dk1"/>
              </a:solidFill>
            </a:endParaRPr>
          </a:p>
          <a:p>
            <a:pPr indent="-400050" lvl="0" marL="457200" rtl="0" algn="l">
              <a:spcBef>
                <a:spcPts val="0"/>
              </a:spcBef>
              <a:spcAft>
                <a:spcPts val="0"/>
              </a:spcAft>
              <a:buClr>
                <a:schemeClr val="dk1"/>
              </a:buClr>
              <a:buSzPts val="2700"/>
              <a:buAutoNum type="arabicPeriod"/>
            </a:pPr>
            <a:r>
              <a:rPr lang="en" sz="2700">
                <a:solidFill>
                  <a:schemeClr val="dk1"/>
                </a:solidFill>
              </a:rPr>
              <a:t>The authority to dismantle any component(s) must be given by the customer to the repairer.</a:t>
            </a:r>
            <a:endParaRPr sz="2700">
              <a:solidFill>
                <a:schemeClr val="dk1"/>
              </a:solidFill>
            </a:endParaRPr>
          </a:p>
          <a:p>
            <a:pPr indent="-400050" lvl="0" marL="457200" rtl="0" algn="l">
              <a:spcBef>
                <a:spcPts val="0"/>
              </a:spcBef>
              <a:spcAft>
                <a:spcPts val="0"/>
              </a:spcAft>
              <a:buClr>
                <a:schemeClr val="dk1"/>
              </a:buClr>
              <a:buSzPts val="2700"/>
              <a:buAutoNum type="arabicPeriod"/>
            </a:pPr>
            <a:r>
              <a:rPr lang="en" sz="2700">
                <a:solidFill>
                  <a:schemeClr val="dk1"/>
                </a:solidFill>
              </a:rPr>
              <a:t>The Vehicle should have been maintained as per the manufacturer recommended Service schedule.</a:t>
            </a:r>
            <a:endParaRPr sz="2700">
              <a:solidFill>
                <a:schemeClr val="dk1"/>
              </a:solidFill>
            </a:endParaRPr>
          </a:p>
        </p:txBody>
      </p:sp>
      <p:pic>
        <p:nvPicPr>
          <p:cNvPr id="141" name="Google Shape;141;p24"/>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42" name="Google Shape;142;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5"/>
          <p:cNvSpPr txBox="1"/>
          <p:nvPr>
            <p:ph idx="4294967295" type="title"/>
          </p:nvPr>
        </p:nvSpPr>
        <p:spPr>
          <a:xfrm>
            <a:off x="247000" y="90275"/>
            <a:ext cx="8520600" cy="83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4000" u="sng">
                <a:solidFill>
                  <a:srgbClr val="FF9900"/>
                </a:solidFill>
              </a:rPr>
              <a:t>TERMS AND CONDITIONS</a:t>
            </a:r>
            <a:endParaRPr b="1" sz="4000" u="sng">
              <a:solidFill>
                <a:srgbClr val="FF9900"/>
              </a:solidFill>
            </a:endParaRPr>
          </a:p>
        </p:txBody>
      </p:sp>
      <p:sp>
        <p:nvSpPr>
          <p:cNvPr id="148" name="Google Shape;148;p25"/>
          <p:cNvSpPr txBox="1"/>
          <p:nvPr>
            <p:ph idx="4294967295" type="body"/>
          </p:nvPr>
        </p:nvSpPr>
        <p:spPr>
          <a:xfrm>
            <a:off x="311700" y="985250"/>
            <a:ext cx="8520600" cy="4005900"/>
          </a:xfrm>
          <a:prstGeom prst="rect">
            <a:avLst/>
          </a:prstGeom>
        </p:spPr>
        <p:txBody>
          <a:bodyPr anchorCtr="0" anchor="t" bIns="91425" lIns="91425" spcFirstLastPara="1" rIns="91425" wrap="square" tIns="91425">
            <a:noAutofit/>
          </a:bodyPr>
          <a:lstStyle/>
          <a:p>
            <a:pPr indent="-332105" lvl="0" marL="457200" rtl="0" algn="l">
              <a:lnSpc>
                <a:spcPct val="105000"/>
              </a:lnSpc>
              <a:spcBef>
                <a:spcPts val="0"/>
              </a:spcBef>
              <a:spcAft>
                <a:spcPts val="0"/>
              </a:spcAft>
              <a:buClr>
                <a:schemeClr val="dk1"/>
              </a:buClr>
              <a:buSzPts val="1630"/>
              <a:buAutoNum type="arabicPeriod"/>
            </a:pPr>
            <a:r>
              <a:rPr lang="en" sz="1629">
                <a:solidFill>
                  <a:schemeClr val="dk1"/>
                </a:solidFill>
              </a:rPr>
              <a:t>Warranty does not apply to Two-Wheelers used for hire / taxi/ rally / campaign or used for any kind of timed competition, Race or event.</a:t>
            </a:r>
            <a:endParaRPr sz="1629">
              <a:solidFill>
                <a:schemeClr val="dk1"/>
              </a:solidFill>
            </a:endParaRPr>
          </a:p>
          <a:p>
            <a:pPr indent="-332105" lvl="0" marL="457200" rtl="0" algn="l">
              <a:lnSpc>
                <a:spcPct val="105000"/>
              </a:lnSpc>
              <a:spcBef>
                <a:spcPts val="0"/>
              </a:spcBef>
              <a:spcAft>
                <a:spcPts val="0"/>
              </a:spcAft>
              <a:buClr>
                <a:schemeClr val="dk1"/>
              </a:buClr>
              <a:buSzPts val="1630"/>
              <a:buAutoNum type="arabicPeriod"/>
            </a:pPr>
            <a:r>
              <a:rPr lang="en" sz="1629">
                <a:solidFill>
                  <a:schemeClr val="dk1"/>
                </a:solidFill>
              </a:rPr>
              <a:t>Warranty plan has no surrender value, no refund of cost is </a:t>
            </a:r>
            <a:r>
              <a:rPr lang="en" sz="1629">
                <a:solidFill>
                  <a:schemeClr val="dk1"/>
                </a:solidFill>
              </a:rPr>
              <a:t>available, and it cannot be cancelled.</a:t>
            </a:r>
            <a:endParaRPr sz="1629">
              <a:solidFill>
                <a:schemeClr val="dk1"/>
              </a:solidFill>
            </a:endParaRPr>
          </a:p>
          <a:p>
            <a:pPr indent="-332105" lvl="0" marL="457200" rtl="0" algn="l">
              <a:lnSpc>
                <a:spcPct val="105000"/>
              </a:lnSpc>
              <a:spcBef>
                <a:spcPts val="0"/>
              </a:spcBef>
              <a:spcAft>
                <a:spcPts val="0"/>
              </a:spcAft>
              <a:buClr>
                <a:schemeClr val="dk1"/>
              </a:buClr>
              <a:buSzPts val="1630"/>
              <a:buAutoNum type="arabicPeriod"/>
            </a:pPr>
            <a:r>
              <a:rPr lang="en" sz="1629">
                <a:solidFill>
                  <a:schemeClr val="dk1"/>
                </a:solidFill>
              </a:rPr>
              <a:t>Two Wheelers owned, temporarily or otherwise by a business formed for the purpose of selling or servicing, renting two-wheelers are excluded from this program.</a:t>
            </a:r>
            <a:endParaRPr sz="1629">
              <a:solidFill>
                <a:schemeClr val="dk1"/>
              </a:solidFill>
            </a:endParaRPr>
          </a:p>
          <a:p>
            <a:pPr indent="-332105" lvl="0" marL="457200" rtl="0" algn="l">
              <a:lnSpc>
                <a:spcPct val="105000"/>
              </a:lnSpc>
              <a:spcBef>
                <a:spcPts val="0"/>
              </a:spcBef>
              <a:spcAft>
                <a:spcPts val="0"/>
              </a:spcAft>
              <a:buClr>
                <a:schemeClr val="dk1"/>
              </a:buClr>
              <a:buSzPts val="1630"/>
              <a:buAutoNum type="arabicPeriod"/>
            </a:pPr>
            <a:r>
              <a:rPr lang="en" sz="1629">
                <a:solidFill>
                  <a:schemeClr val="dk1"/>
                </a:solidFill>
              </a:rPr>
              <a:t>Services must be completed at the correct timelines and mileages. Customer must retain all the service invoices and relevant received. Failure to service the two-wheeler in accordance with the manufacturer's recommended service schedule will render the warranty invalid.</a:t>
            </a:r>
            <a:endParaRPr sz="1629">
              <a:solidFill>
                <a:schemeClr val="dk1"/>
              </a:solidFill>
            </a:endParaRPr>
          </a:p>
          <a:p>
            <a:pPr indent="-332105" lvl="0" marL="457200" rtl="0" algn="l">
              <a:lnSpc>
                <a:spcPct val="105000"/>
              </a:lnSpc>
              <a:spcBef>
                <a:spcPts val="0"/>
              </a:spcBef>
              <a:spcAft>
                <a:spcPts val="0"/>
              </a:spcAft>
              <a:buClr>
                <a:schemeClr val="dk1"/>
              </a:buClr>
              <a:buSzPts val="1630"/>
              <a:buAutoNum type="arabicPeriod"/>
            </a:pPr>
            <a:r>
              <a:rPr lang="en" sz="1629">
                <a:solidFill>
                  <a:schemeClr val="dk1"/>
                </a:solidFill>
              </a:rPr>
              <a:t>The mileage quoted in no way guarantee the true distance covered by the two-wheeler and is indicated only as a guide to when servicing is due. Failure to maintain the odometer, mileage recorder in working order or disconnecting it or tampering with it will invalidate warranty. </a:t>
            </a:r>
            <a:endParaRPr sz="1629">
              <a:solidFill>
                <a:schemeClr val="dk1"/>
              </a:solidFill>
            </a:endParaRPr>
          </a:p>
        </p:txBody>
      </p:sp>
      <p:pic>
        <p:nvPicPr>
          <p:cNvPr id="149" name="Google Shape;149;p25"/>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50" name="Google Shape;150;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6"/>
          <p:cNvSpPr txBox="1"/>
          <p:nvPr>
            <p:ph idx="4294967295" type="body"/>
          </p:nvPr>
        </p:nvSpPr>
        <p:spPr>
          <a:xfrm>
            <a:off x="311700" y="658325"/>
            <a:ext cx="8520600" cy="4309500"/>
          </a:xfrm>
          <a:prstGeom prst="rect">
            <a:avLst/>
          </a:prstGeom>
        </p:spPr>
        <p:txBody>
          <a:bodyPr anchorCtr="0" anchor="t" bIns="91425" lIns="91425" spcFirstLastPara="1" rIns="91425" wrap="square" tIns="91425">
            <a:noAutofit/>
          </a:bodyPr>
          <a:lstStyle/>
          <a:p>
            <a:pPr indent="-355600" lvl="0" marL="457200" rtl="0" algn="l">
              <a:lnSpc>
                <a:spcPct val="105000"/>
              </a:lnSpc>
              <a:spcBef>
                <a:spcPts val="0"/>
              </a:spcBef>
              <a:spcAft>
                <a:spcPts val="0"/>
              </a:spcAft>
              <a:buClr>
                <a:schemeClr val="dk1"/>
              </a:buClr>
              <a:buSzPts val="2000"/>
              <a:buChar char="6"/>
            </a:pPr>
            <a:r>
              <a:rPr lang="en" sz="2000">
                <a:solidFill>
                  <a:schemeClr val="dk1"/>
                </a:solidFill>
              </a:rPr>
              <a:t>No liability will be accepted for damage caused by neglect, corrosion, intrusion of foriegn or deleterious matter, lack of servicing, over heating, flooding, freezing or abuse by the continued use of the two-wheeler after a fault has become evident or for consequential loss on the failure of parts not covered under warranty.</a:t>
            </a:r>
            <a:endParaRPr sz="2000">
              <a:solidFill>
                <a:schemeClr val="dk1"/>
              </a:solidFill>
            </a:endParaRPr>
          </a:p>
          <a:p>
            <a:pPr indent="-355600" lvl="0" marL="457200" rtl="0" algn="l">
              <a:lnSpc>
                <a:spcPct val="105000"/>
              </a:lnSpc>
              <a:spcBef>
                <a:spcPts val="0"/>
              </a:spcBef>
              <a:spcAft>
                <a:spcPts val="0"/>
              </a:spcAft>
              <a:buClr>
                <a:schemeClr val="dk1"/>
              </a:buClr>
              <a:buSzPts val="2000"/>
              <a:buChar char="7"/>
            </a:pPr>
            <a:r>
              <a:rPr lang="en" sz="2000">
                <a:solidFill>
                  <a:schemeClr val="dk1"/>
                </a:solidFill>
              </a:rPr>
              <a:t>No liability will be accepted for any failure due to wear &amp; tear, components</a:t>
            </a:r>
            <a:br>
              <a:rPr lang="en" sz="2000">
                <a:solidFill>
                  <a:schemeClr val="dk1"/>
                </a:solidFill>
              </a:rPr>
            </a:br>
            <a:r>
              <a:rPr lang="en" sz="2000">
                <a:solidFill>
                  <a:schemeClr val="dk1"/>
                </a:solidFill>
              </a:rPr>
              <a:t>incorrectly fitted or faulty or defective at the time of sale or faulty manufacturer/ design and alteration/ modification form the manufacturers specification.</a:t>
            </a:r>
            <a:endParaRPr sz="2000">
              <a:solidFill>
                <a:schemeClr val="dk1"/>
              </a:solidFill>
            </a:endParaRPr>
          </a:p>
          <a:p>
            <a:pPr indent="-355600" lvl="0" marL="457200" rtl="0" algn="l">
              <a:lnSpc>
                <a:spcPct val="105000"/>
              </a:lnSpc>
              <a:spcBef>
                <a:spcPts val="0"/>
              </a:spcBef>
              <a:spcAft>
                <a:spcPts val="0"/>
              </a:spcAft>
              <a:buClr>
                <a:schemeClr val="dk1"/>
              </a:buClr>
              <a:buSzPts val="2000"/>
              <a:buChar char="8"/>
            </a:pPr>
            <a:r>
              <a:rPr lang="en" sz="2000">
                <a:solidFill>
                  <a:schemeClr val="dk1"/>
                </a:solidFill>
              </a:rPr>
              <a:t>All Disputes/ difference regarding claim settlement, arising for whatsoever reason shall be subject to jurisdiction of Chittoor, Andhra Pradesh Courts only.</a:t>
            </a:r>
            <a:endParaRPr sz="2000">
              <a:solidFill>
                <a:schemeClr val="dk1"/>
              </a:solidFill>
            </a:endParaRPr>
          </a:p>
        </p:txBody>
      </p:sp>
      <p:pic>
        <p:nvPicPr>
          <p:cNvPr id="156" name="Google Shape;156;p26"/>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57" name="Google Shape;157;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7"/>
          <p:cNvSpPr txBox="1"/>
          <p:nvPr>
            <p:ph idx="4294967295" type="title"/>
          </p:nvPr>
        </p:nvSpPr>
        <p:spPr>
          <a:xfrm>
            <a:off x="112525" y="160550"/>
            <a:ext cx="8179800" cy="572700"/>
          </a:xfrm>
          <a:prstGeom prst="rect">
            <a:avLst/>
          </a:prstGeom>
        </p:spPr>
        <p:txBody>
          <a:bodyPr anchorCtr="0" anchor="t" bIns="91425" lIns="91425" spcFirstLastPara="1" rIns="91425" wrap="square" tIns="91425">
            <a:noAutofit/>
          </a:bodyPr>
          <a:lstStyle/>
          <a:p>
            <a:pPr indent="685800" lvl="0" marL="0" rtl="0" algn="l">
              <a:lnSpc>
                <a:spcPct val="115000"/>
              </a:lnSpc>
              <a:spcBef>
                <a:spcPts val="0"/>
              </a:spcBef>
              <a:spcAft>
                <a:spcPts val="0"/>
              </a:spcAft>
              <a:buClr>
                <a:schemeClr val="dk1"/>
              </a:buClr>
              <a:buSzPts val="1100"/>
              <a:buFont typeface="Arial"/>
              <a:buNone/>
            </a:pPr>
            <a:r>
              <a:rPr b="1" lang="en" u="sng">
                <a:solidFill>
                  <a:srgbClr val="FF9900"/>
                </a:solidFill>
              </a:rPr>
              <a:t>SERVICE SCHEDULE:</a:t>
            </a:r>
            <a:endParaRPr b="1" sz="4500" u="sng">
              <a:solidFill>
                <a:srgbClr val="FF9900"/>
              </a:solidFill>
            </a:endParaRPr>
          </a:p>
        </p:txBody>
      </p:sp>
      <p:graphicFrame>
        <p:nvGraphicFramePr>
          <p:cNvPr id="163" name="Google Shape;163;p27"/>
          <p:cNvGraphicFramePr/>
          <p:nvPr/>
        </p:nvGraphicFramePr>
        <p:xfrm>
          <a:off x="311700" y="852125"/>
          <a:ext cx="3000000" cy="3000000"/>
        </p:xfrm>
        <a:graphic>
          <a:graphicData uri="http://schemas.openxmlformats.org/drawingml/2006/table">
            <a:tbl>
              <a:tblPr>
                <a:noFill/>
                <a:tableStyleId>{04B15367-7929-4E83-9632-DE9A364183CF}</a:tableStyleId>
              </a:tblPr>
              <a:tblGrid>
                <a:gridCol w="337825"/>
                <a:gridCol w="838300"/>
                <a:gridCol w="863325"/>
                <a:gridCol w="898425"/>
                <a:gridCol w="796475"/>
                <a:gridCol w="765350"/>
                <a:gridCol w="616150"/>
                <a:gridCol w="664650"/>
                <a:gridCol w="675650"/>
                <a:gridCol w="688150"/>
                <a:gridCol w="713175"/>
                <a:gridCol w="663125"/>
              </a:tblGrid>
              <a:tr h="542475">
                <a:tc>
                  <a:txBody>
                    <a:bodyPr/>
                    <a:lstStyle/>
                    <a:p>
                      <a:pPr indent="0" lvl="0" marL="0" rtl="0" algn="l">
                        <a:lnSpc>
                          <a:spcPct val="115000"/>
                        </a:lnSpc>
                        <a:spcBef>
                          <a:spcPts val="0"/>
                        </a:spcBef>
                        <a:spcAft>
                          <a:spcPts val="0"/>
                        </a:spcAft>
                        <a:buNone/>
                      </a:pPr>
                      <a:r>
                        <a:rPr b="1" lang="en" sz="900">
                          <a:solidFill>
                            <a:srgbClr val="0000FF"/>
                          </a:solidFill>
                        </a:rPr>
                        <a:t>S NO</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SERVICE NO</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KMS / MONTH</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CONTROLLER</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CONVERTER</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SB 50</a:t>
                      </a:r>
                      <a:r>
                        <a:rPr b="1" lang="en" sz="900">
                          <a:solidFill>
                            <a:srgbClr val="0000FF"/>
                          </a:solidFill>
                        </a:rPr>
                        <a:t> PLUG</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BATTERY</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WASHING</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BRAKE (F)</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BRAKE </a:t>
                      </a:r>
                      <a:r>
                        <a:rPr b="1" lang="en" sz="900">
                          <a:solidFill>
                            <a:srgbClr val="0000FF"/>
                          </a:solidFill>
                        </a:rPr>
                        <a:t>(R)</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TYRE (F)</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900">
                          <a:solidFill>
                            <a:srgbClr val="0000FF"/>
                          </a:solidFill>
                        </a:rPr>
                        <a:t>TYRE </a:t>
                      </a:r>
                      <a:r>
                        <a:rPr b="1" lang="en" sz="900">
                          <a:solidFill>
                            <a:srgbClr val="0000FF"/>
                          </a:solidFill>
                        </a:rPr>
                        <a:t>(R)</a:t>
                      </a:r>
                      <a:endParaRPr b="1" sz="900">
                        <a:solidFill>
                          <a:srgbClr val="0000FF"/>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42475">
                <a:tc>
                  <a:txBody>
                    <a:bodyPr/>
                    <a:lstStyle/>
                    <a:p>
                      <a:pPr indent="0" lvl="0" marL="0" rtl="0" algn="ctr">
                        <a:lnSpc>
                          <a:spcPct val="115000"/>
                        </a:lnSpc>
                        <a:spcBef>
                          <a:spcPts val="0"/>
                        </a:spcBef>
                        <a:spcAft>
                          <a:spcPts val="0"/>
                        </a:spcAft>
                        <a:buNone/>
                      </a:pPr>
                      <a:r>
                        <a:rPr lang="en" sz="1100">
                          <a:solidFill>
                            <a:schemeClr val="dk1"/>
                          </a:solidFill>
                        </a:rPr>
                        <a:t>1</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FIRST SERV</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500 KM / 1 MONTHS</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42475">
                <a:tc>
                  <a:txBody>
                    <a:bodyPr/>
                    <a:lstStyle/>
                    <a:p>
                      <a:pPr indent="0" lvl="0" marL="0" rtl="0" algn="ctr">
                        <a:lnSpc>
                          <a:spcPct val="115000"/>
                        </a:lnSpc>
                        <a:spcBef>
                          <a:spcPts val="0"/>
                        </a:spcBef>
                        <a:spcAft>
                          <a:spcPts val="0"/>
                        </a:spcAft>
                        <a:buNone/>
                      </a:pPr>
                      <a:r>
                        <a:rPr lang="en" sz="1100">
                          <a:solidFill>
                            <a:schemeClr val="dk1"/>
                          </a:solidFill>
                        </a:rPr>
                        <a:t>2</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SECOND SERV</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2000 KM / 3 MONTHS</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42475">
                <a:tc>
                  <a:txBody>
                    <a:bodyPr/>
                    <a:lstStyle/>
                    <a:p>
                      <a:pPr indent="0" lvl="0" marL="0" rtl="0" algn="ctr">
                        <a:lnSpc>
                          <a:spcPct val="115000"/>
                        </a:lnSpc>
                        <a:spcBef>
                          <a:spcPts val="0"/>
                        </a:spcBef>
                        <a:spcAft>
                          <a:spcPts val="0"/>
                        </a:spcAft>
                        <a:buNone/>
                      </a:pPr>
                      <a:r>
                        <a:rPr lang="en" sz="1100">
                          <a:solidFill>
                            <a:schemeClr val="dk1"/>
                          </a:solidFill>
                        </a:rPr>
                        <a:t>3</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THIRD SERV</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5000 KM / 6 MONTHS</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42475">
                <a:tc>
                  <a:txBody>
                    <a:bodyPr/>
                    <a:lstStyle/>
                    <a:p>
                      <a:pPr indent="0" lvl="0" marL="0" rtl="0" algn="ctr">
                        <a:lnSpc>
                          <a:spcPct val="115000"/>
                        </a:lnSpc>
                        <a:spcBef>
                          <a:spcPts val="0"/>
                        </a:spcBef>
                        <a:spcAft>
                          <a:spcPts val="0"/>
                        </a:spcAft>
                        <a:buNone/>
                      </a:pPr>
                      <a:r>
                        <a:rPr lang="en" sz="1100">
                          <a:solidFill>
                            <a:schemeClr val="dk1"/>
                          </a:solidFill>
                        </a:rPr>
                        <a:t>4</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FOURTH SERV</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8000 KM / 12 MONTHS</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REPLACE</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776950">
                <a:tc>
                  <a:txBody>
                    <a:bodyPr/>
                    <a:lstStyle/>
                    <a:p>
                      <a:pPr indent="0" lvl="0" marL="0" rtl="0" algn="ctr">
                        <a:lnSpc>
                          <a:spcPct val="115000"/>
                        </a:lnSpc>
                        <a:spcBef>
                          <a:spcPts val="0"/>
                        </a:spcBef>
                        <a:spcAft>
                          <a:spcPts val="0"/>
                        </a:spcAft>
                        <a:buNone/>
                      </a:pPr>
                      <a:r>
                        <a:rPr lang="en" sz="1100">
                          <a:solidFill>
                            <a:schemeClr val="dk1"/>
                          </a:solidFill>
                        </a:rPr>
                        <a:t>5</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FIFTH SERV</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solidFill>
                            <a:schemeClr val="dk1"/>
                          </a:solidFill>
                        </a:rPr>
                        <a:t>EVERY 4000 KM / 4 MONTHS</a:t>
                      </a:r>
                      <a:endParaRPr sz="1100">
                        <a:solidFill>
                          <a:schemeClr val="dk1"/>
                        </a:solidFill>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t>CHECK*</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64" name="Google Shape;164;p27"/>
          <p:cNvSpPr txBox="1"/>
          <p:nvPr>
            <p:ph idx="4294967295" type="title"/>
          </p:nvPr>
        </p:nvSpPr>
        <p:spPr>
          <a:xfrm>
            <a:off x="311700" y="4570800"/>
            <a:ext cx="8683500" cy="461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300"/>
              <a:t>*</a:t>
            </a:r>
            <a:r>
              <a:rPr lang="en" sz="1800"/>
              <a:t>Post 5th service - All services are dependent on wear and tear determination</a:t>
            </a:r>
            <a:endParaRPr sz="1800"/>
          </a:p>
        </p:txBody>
      </p:sp>
      <p:pic>
        <p:nvPicPr>
          <p:cNvPr id="165" name="Google Shape;165;p27"/>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66" name="Google Shape;166;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8"/>
          <p:cNvSpPr txBox="1"/>
          <p:nvPr>
            <p:ph idx="4294967295" type="title"/>
          </p:nvPr>
        </p:nvSpPr>
        <p:spPr>
          <a:xfrm>
            <a:off x="128875" y="175550"/>
            <a:ext cx="7826700" cy="750000"/>
          </a:xfrm>
          <a:prstGeom prst="rect">
            <a:avLst/>
          </a:prstGeom>
        </p:spPr>
        <p:txBody>
          <a:bodyPr anchorCtr="0" anchor="t" bIns="91425" lIns="457200" spcFirstLastPara="1" rIns="91425" wrap="square" tIns="91425">
            <a:normAutofit/>
          </a:bodyPr>
          <a:lstStyle/>
          <a:p>
            <a:pPr indent="0" lvl="0" marL="0" rtl="0" algn="l">
              <a:lnSpc>
                <a:spcPct val="115000"/>
              </a:lnSpc>
              <a:spcBef>
                <a:spcPts val="0"/>
              </a:spcBef>
              <a:spcAft>
                <a:spcPts val="0"/>
              </a:spcAft>
              <a:buNone/>
            </a:pPr>
            <a:r>
              <a:rPr b="1" lang="en" sz="3077" u="sng">
                <a:solidFill>
                  <a:srgbClr val="FF9900"/>
                </a:solidFill>
              </a:rPr>
              <a:t>* NOTE: </a:t>
            </a:r>
            <a:endParaRPr sz="4377" u="sng">
              <a:solidFill>
                <a:srgbClr val="FF9900"/>
              </a:solidFill>
            </a:endParaRPr>
          </a:p>
        </p:txBody>
      </p:sp>
      <p:sp>
        <p:nvSpPr>
          <p:cNvPr id="172" name="Google Shape;172;p28"/>
          <p:cNvSpPr txBox="1"/>
          <p:nvPr>
            <p:ph idx="4294967295" type="body"/>
          </p:nvPr>
        </p:nvSpPr>
        <p:spPr>
          <a:xfrm>
            <a:off x="226450" y="863550"/>
            <a:ext cx="9042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200">
              <a:solidFill>
                <a:schemeClr val="dk1"/>
              </a:solidFill>
            </a:endParaRPr>
          </a:p>
          <a:p>
            <a:pPr indent="571500" lvl="0" marL="0" rtl="0" algn="l">
              <a:spcBef>
                <a:spcPts val="0"/>
              </a:spcBef>
              <a:spcAft>
                <a:spcPts val="0"/>
              </a:spcAft>
              <a:buClr>
                <a:schemeClr val="dk1"/>
              </a:buClr>
              <a:buSzPts val="1100"/>
              <a:buFont typeface="Arial"/>
              <a:buNone/>
            </a:pPr>
            <a:r>
              <a:rPr lang="en" sz="1200">
                <a:solidFill>
                  <a:schemeClr val="dk1"/>
                </a:solidFill>
              </a:rPr>
              <a:t>1) CONTROLLER TO BE REPLACED AFTER 24 MONTHS OF USE.</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2) CONVERTER TO BE CHANGED ONCE A YEAR.</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3) TYRE VALVES TO BE REPLACED EVERY YEAR.</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4) TYRES TO BE CHANGED EVERY 3 YEARS OR 35,000 KMS WHICHEVER COMES FIRST.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5) BATTERIES TO BE CHECKED AND BALANCE @ 20,000 KMS.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571500" lvl="0" marL="0" rtl="0" algn="l">
              <a:spcBef>
                <a:spcPts val="0"/>
              </a:spcBef>
              <a:spcAft>
                <a:spcPts val="0"/>
              </a:spcAft>
              <a:buClr>
                <a:schemeClr val="dk1"/>
              </a:buClr>
              <a:buSzPts val="1100"/>
              <a:buFont typeface="Arial"/>
              <a:buNone/>
            </a:pPr>
            <a:r>
              <a:rPr lang="en" sz="1200">
                <a:solidFill>
                  <a:schemeClr val="dk1"/>
                </a:solidFill>
              </a:rPr>
              <a:t>6) CHARGER TO BE REPLACED EVERY 18 MONTHS / 30,000 KMS WHICHEVER COMES FIRST.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7) BATTERY TO BE REPLACED @ 80,000 KMS ON INSPECTION / WARRANTED CYCLE COUNT.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8) HORN TO BE REPLACED EVERY 24 MONTHS / 25000 KMS WHICHEVER COMES FIRST.</a:t>
            </a:r>
            <a:endParaRPr sz="1200">
              <a:solidFill>
                <a:schemeClr val="dk1"/>
              </a:solidFill>
            </a:endParaRPr>
          </a:p>
          <a:p>
            <a:pPr indent="0" lvl="0" marL="0" rtl="0" algn="l">
              <a:spcBef>
                <a:spcPts val="0"/>
              </a:spcBef>
              <a:spcAft>
                <a:spcPts val="1200"/>
              </a:spcAft>
              <a:buNone/>
            </a:pPr>
            <a:r>
              <a:t/>
            </a:r>
            <a:endParaRPr sz="1200"/>
          </a:p>
        </p:txBody>
      </p:sp>
      <p:pic>
        <p:nvPicPr>
          <p:cNvPr id="173" name="Google Shape;173;p28"/>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74" name="Google Shape;174;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9"/>
          <p:cNvSpPr txBox="1"/>
          <p:nvPr>
            <p:ph idx="4294967295" type="title"/>
          </p:nvPr>
        </p:nvSpPr>
        <p:spPr>
          <a:xfrm>
            <a:off x="129400" y="153325"/>
            <a:ext cx="9014700" cy="864300"/>
          </a:xfrm>
          <a:prstGeom prst="rect">
            <a:avLst/>
          </a:prstGeom>
        </p:spPr>
        <p:txBody>
          <a:bodyPr anchorCtr="0" anchor="t" bIns="91425" lIns="91425" spcFirstLastPara="1" rIns="91425" wrap="square" tIns="91425">
            <a:normAutofit/>
          </a:bodyPr>
          <a:lstStyle/>
          <a:p>
            <a:pPr indent="57150" lvl="0" marL="171450" rtl="0" algn="l">
              <a:lnSpc>
                <a:spcPct val="115000"/>
              </a:lnSpc>
              <a:spcBef>
                <a:spcPts val="0"/>
              </a:spcBef>
              <a:spcAft>
                <a:spcPts val="0"/>
              </a:spcAft>
              <a:buClr>
                <a:schemeClr val="dk1"/>
              </a:buClr>
              <a:buSzPts val="1100"/>
              <a:buFont typeface="Arial"/>
              <a:buNone/>
            </a:pPr>
            <a:r>
              <a:rPr b="1" lang="en" sz="3600" u="sng">
                <a:solidFill>
                  <a:srgbClr val="FF9900"/>
                </a:solidFill>
              </a:rPr>
              <a:t>GOOD EV PRACTICES:</a:t>
            </a:r>
            <a:endParaRPr b="1" sz="3600" u="sng">
              <a:solidFill>
                <a:srgbClr val="FF9900"/>
              </a:solidFill>
            </a:endParaRPr>
          </a:p>
        </p:txBody>
      </p:sp>
      <p:sp>
        <p:nvSpPr>
          <p:cNvPr id="180" name="Google Shape;180;p29"/>
          <p:cNvSpPr txBox="1"/>
          <p:nvPr>
            <p:ph idx="4294967295" type="body"/>
          </p:nvPr>
        </p:nvSpPr>
        <p:spPr>
          <a:xfrm>
            <a:off x="247000" y="1017625"/>
            <a:ext cx="8520600" cy="36729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200">
                <a:solidFill>
                  <a:srgbClr val="0000FF"/>
                </a:solidFill>
              </a:rPr>
              <a:t>DO’S:</a:t>
            </a:r>
            <a:br>
              <a:rPr b="1" lang="en" sz="2200">
                <a:solidFill>
                  <a:schemeClr val="dk1"/>
                </a:solidFill>
              </a:rPr>
            </a:br>
            <a:r>
              <a:rPr lang="en" sz="2200">
                <a:solidFill>
                  <a:schemeClr val="dk1"/>
                </a:solidFill>
              </a:rPr>
              <a:t>- Let the battery rest for 30-45 mins after running in vehicle before placing it on charge to allow cool off time</a:t>
            </a:r>
            <a:br>
              <a:rPr lang="en" sz="2200">
                <a:solidFill>
                  <a:schemeClr val="dk1"/>
                </a:solidFill>
              </a:rPr>
            </a:br>
            <a:r>
              <a:rPr lang="en" sz="2200">
                <a:solidFill>
                  <a:schemeClr val="dk1"/>
                </a:solidFill>
              </a:rPr>
              <a:t>- Do not pressure wash under the seat area</a:t>
            </a:r>
            <a:br>
              <a:rPr lang="en" sz="2200">
                <a:solidFill>
                  <a:schemeClr val="dk1"/>
                </a:solidFill>
              </a:rPr>
            </a:br>
            <a:r>
              <a:rPr lang="en" sz="2200">
                <a:solidFill>
                  <a:schemeClr val="dk1"/>
                </a:solidFill>
              </a:rPr>
              <a:t>- Check tyre air pressure every week, Front Tyre - 32 Psi , Rear Tyre - 34 Psi (+ 2 psi rear for heavy load)</a:t>
            </a:r>
            <a:br>
              <a:rPr lang="en" sz="2200">
                <a:solidFill>
                  <a:schemeClr val="dk1"/>
                </a:solidFill>
              </a:rPr>
            </a:br>
            <a:r>
              <a:rPr lang="en" sz="2200">
                <a:solidFill>
                  <a:schemeClr val="dk1"/>
                </a:solidFill>
              </a:rPr>
              <a:t>- Get the vehicle serviced as per the service schedule</a:t>
            </a:r>
            <a:br>
              <a:rPr lang="en" sz="2200">
                <a:solidFill>
                  <a:schemeClr val="dk1"/>
                </a:solidFill>
              </a:rPr>
            </a:br>
            <a:r>
              <a:rPr lang="en" sz="2200">
                <a:solidFill>
                  <a:schemeClr val="dk1"/>
                </a:solidFill>
              </a:rPr>
              <a:t>- Remove the battery charger and trip the MCB to off position before washing the vehicle. </a:t>
            </a:r>
            <a:endParaRPr sz="2200"/>
          </a:p>
        </p:txBody>
      </p:sp>
      <p:pic>
        <p:nvPicPr>
          <p:cNvPr id="181" name="Google Shape;181;p29"/>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82" name="Google Shape;182;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0"/>
          <p:cNvSpPr txBox="1"/>
          <p:nvPr>
            <p:ph idx="4294967295" type="title"/>
          </p:nvPr>
        </p:nvSpPr>
        <p:spPr>
          <a:xfrm>
            <a:off x="247000" y="398300"/>
            <a:ext cx="8520600" cy="836400"/>
          </a:xfrm>
          <a:prstGeom prst="rect">
            <a:avLst/>
          </a:prstGeom>
          <a:ln>
            <a:noFill/>
          </a:ln>
        </p:spPr>
        <p:txBody>
          <a:bodyPr anchorCtr="0" anchor="t" bIns="91425" lIns="285750" spcFirstLastPara="1" rIns="91425" wrap="square" tIns="91425">
            <a:normAutofit/>
          </a:bodyPr>
          <a:lstStyle/>
          <a:p>
            <a:pPr indent="400050" lvl="0" marL="0" rtl="0" algn="l">
              <a:lnSpc>
                <a:spcPct val="115000"/>
              </a:lnSpc>
              <a:spcBef>
                <a:spcPts val="0"/>
              </a:spcBef>
              <a:spcAft>
                <a:spcPts val="0"/>
              </a:spcAft>
              <a:buClr>
                <a:schemeClr val="dk1"/>
              </a:buClr>
              <a:buSzPts val="1100"/>
              <a:buFont typeface="Arial"/>
              <a:buNone/>
            </a:pPr>
            <a:r>
              <a:rPr b="1" lang="en" sz="2100">
                <a:solidFill>
                  <a:srgbClr val="0000FF"/>
                </a:solidFill>
              </a:rPr>
              <a:t>DON'TS:</a:t>
            </a:r>
            <a:endParaRPr sz="3900">
              <a:solidFill>
                <a:srgbClr val="0000FF"/>
              </a:solidFill>
            </a:endParaRPr>
          </a:p>
        </p:txBody>
      </p:sp>
      <p:sp>
        <p:nvSpPr>
          <p:cNvPr id="188" name="Google Shape;188;p30"/>
          <p:cNvSpPr txBox="1"/>
          <p:nvPr>
            <p:ph idx="4294967295" type="body"/>
          </p:nvPr>
        </p:nvSpPr>
        <p:spPr>
          <a:xfrm>
            <a:off x="311700" y="764275"/>
            <a:ext cx="8520600" cy="418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chemeClr val="dk1"/>
                </a:solidFill>
              </a:rPr>
              <a:t>- Do not let the battery or charger get wet. </a:t>
            </a:r>
            <a:br>
              <a:rPr lang="en" sz="2100">
                <a:solidFill>
                  <a:schemeClr val="dk1"/>
                </a:solidFill>
              </a:rPr>
            </a:br>
            <a:r>
              <a:rPr lang="en" sz="2100">
                <a:solidFill>
                  <a:schemeClr val="dk1"/>
                </a:solidFill>
              </a:rPr>
              <a:t>- Do not over inflate the tires, use digital scales in petrol pumps only. </a:t>
            </a:r>
            <a:br>
              <a:rPr lang="en" sz="2100">
                <a:solidFill>
                  <a:schemeClr val="dk1"/>
                </a:solidFill>
              </a:rPr>
            </a:br>
            <a:r>
              <a:rPr lang="en" sz="2100">
                <a:solidFill>
                  <a:schemeClr val="dk1"/>
                </a:solidFill>
              </a:rPr>
              <a:t>- Don't use any kind of oil or lube on the vehicle. </a:t>
            </a:r>
            <a:br>
              <a:rPr lang="en" sz="2100">
                <a:solidFill>
                  <a:schemeClr val="dk1"/>
                </a:solidFill>
              </a:rPr>
            </a:br>
            <a:r>
              <a:rPr lang="en" sz="2100">
                <a:solidFill>
                  <a:schemeClr val="dk1"/>
                </a:solidFill>
              </a:rPr>
              <a:t>- Don't install any lights or any other electrical accessory on the vehicle other than BMR EV official accessories. </a:t>
            </a:r>
            <a:br>
              <a:rPr lang="en" sz="2100">
                <a:solidFill>
                  <a:schemeClr val="dk1"/>
                </a:solidFill>
              </a:rPr>
            </a:br>
            <a:r>
              <a:rPr lang="en" sz="2100">
                <a:solidFill>
                  <a:schemeClr val="dk1"/>
                </a:solidFill>
              </a:rPr>
              <a:t>- Do not ride the vehicle in severely waterlogged areas.</a:t>
            </a:r>
            <a:endParaRPr sz="2100">
              <a:solidFill>
                <a:schemeClr val="dk1"/>
              </a:solidFill>
            </a:endParaRPr>
          </a:p>
          <a:p>
            <a:pPr indent="0" lvl="0" marL="0" rtl="0" algn="l">
              <a:spcBef>
                <a:spcPts val="0"/>
              </a:spcBef>
              <a:spcAft>
                <a:spcPts val="0"/>
              </a:spcAft>
              <a:buClr>
                <a:schemeClr val="dk1"/>
              </a:buClr>
              <a:buSzPts val="1100"/>
              <a:buFont typeface="Arial"/>
              <a:buNone/>
            </a:pPr>
            <a:r>
              <a:rPr lang="en" sz="2100">
                <a:solidFill>
                  <a:schemeClr val="dk1"/>
                </a:solidFill>
              </a:rPr>
              <a:t>- Do not charge the batteries / vehicle without earthing / voltage protection in the grid / Plug point.</a:t>
            </a:r>
            <a:endParaRPr sz="2100">
              <a:solidFill>
                <a:schemeClr val="dk1"/>
              </a:solidFill>
            </a:endParaRPr>
          </a:p>
          <a:p>
            <a:pPr indent="0" lvl="0" marL="0" rtl="0" algn="l">
              <a:spcBef>
                <a:spcPts val="0"/>
              </a:spcBef>
              <a:spcAft>
                <a:spcPts val="0"/>
              </a:spcAft>
              <a:buNone/>
            </a:pPr>
            <a:r>
              <a:rPr lang="en" sz="2100">
                <a:solidFill>
                  <a:schemeClr val="dk1"/>
                </a:solidFill>
              </a:rPr>
              <a:t>- Do not charge the vehicle immediately after riding, please allow it to rest for 30-45 mins.</a:t>
            </a:r>
            <a:endParaRPr sz="2100"/>
          </a:p>
        </p:txBody>
      </p:sp>
      <p:pic>
        <p:nvPicPr>
          <p:cNvPr id="189" name="Google Shape;189;p30"/>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90" name="Google Shape;190;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96" name="Google Shape;196;p31"/>
          <p:cNvGraphicFramePr/>
          <p:nvPr/>
        </p:nvGraphicFramePr>
        <p:xfrm>
          <a:off x="39500" y="723525"/>
          <a:ext cx="3000000" cy="3000000"/>
        </p:xfrm>
        <a:graphic>
          <a:graphicData uri="http://schemas.openxmlformats.org/drawingml/2006/table">
            <a:tbl>
              <a:tblPr>
                <a:noFill/>
                <a:tableStyleId>{887A225E-51C1-45A3-878A-3CA322A78BF3}</a:tableStyleId>
              </a:tblPr>
              <a:tblGrid>
                <a:gridCol w="9064975"/>
              </a:tblGrid>
              <a:tr h="1172650">
                <a:tc>
                  <a:txBody>
                    <a:bodyPr/>
                    <a:lstStyle/>
                    <a:p>
                      <a:pPr indent="0" lvl="0" marL="0" rtl="0" algn="ctr">
                        <a:lnSpc>
                          <a:spcPct val="150000"/>
                        </a:lnSpc>
                        <a:spcBef>
                          <a:spcPts val="0"/>
                        </a:spcBef>
                        <a:spcAft>
                          <a:spcPts val="0"/>
                        </a:spcAft>
                        <a:buNone/>
                      </a:pPr>
                      <a:r>
                        <a:rPr b="1" lang="en" sz="4800" u="sng">
                          <a:solidFill>
                            <a:srgbClr val="FF9900"/>
                          </a:solidFill>
                        </a:rPr>
                        <a:t>CHARGER MANUAL</a:t>
                      </a:r>
                      <a:endParaRPr b="1" sz="4800" u="sng">
                        <a:solidFill>
                          <a:srgbClr val="FF9900"/>
                        </a:solidFill>
                      </a:endParaRPr>
                    </a:p>
                  </a:txBody>
                  <a:tcPr marT="91425" marB="91425" marR="91425" marL="91425"/>
                </a:tc>
              </a:tr>
            </a:tbl>
          </a:graphicData>
        </a:graphic>
      </p:graphicFrame>
      <p:pic>
        <p:nvPicPr>
          <p:cNvPr id="197" name="Google Shape;197;p31"/>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
        <p:nvSpPr>
          <p:cNvPr id="198" name="Google Shape;198;p31"/>
          <p:cNvSpPr txBox="1"/>
          <p:nvPr>
            <p:ph idx="4294967295" type="subTitle"/>
          </p:nvPr>
        </p:nvSpPr>
        <p:spPr>
          <a:xfrm>
            <a:off x="311688" y="2296800"/>
            <a:ext cx="8520600" cy="549900"/>
          </a:xfrm>
          <a:prstGeom prst="rect">
            <a:avLst/>
          </a:prstGeom>
          <a:noFill/>
          <a:ln>
            <a:noFill/>
          </a:ln>
        </p:spPr>
        <p:txBody>
          <a:bodyPr anchorCtr="0" anchor="t" bIns="91425" lIns="91425" spcFirstLastPara="1" rIns="91425" wrap="square" tIns="91425">
            <a:noAutofit/>
          </a:bodyPr>
          <a:lstStyle/>
          <a:p>
            <a:pPr indent="0" lvl="0" marL="0" rtl="0" algn="ctr">
              <a:lnSpc>
                <a:spcPct val="95000"/>
              </a:lnSpc>
              <a:spcBef>
                <a:spcPts val="0"/>
              </a:spcBef>
              <a:spcAft>
                <a:spcPts val="1200"/>
              </a:spcAft>
              <a:buSzPts val="935"/>
              <a:buNone/>
            </a:pPr>
            <a:r>
              <a:rPr b="1" i="1" lang="en" sz="2665" u="sng">
                <a:solidFill>
                  <a:srgbClr val="0000FF"/>
                </a:solidFill>
              </a:rPr>
              <a:t>IPOWER</a:t>
            </a:r>
            <a:r>
              <a:rPr b="1" i="1" lang="en" sz="2665" u="sng">
                <a:solidFill>
                  <a:srgbClr val="0000FF"/>
                </a:solidFill>
              </a:rPr>
              <a:t> ASSURANCE &amp; WARRANTY  POLICY.</a:t>
            </a:r>
            <a:endParaRPr b="1" i="1" sz="2665" u="sng">
              <a:solidFill>
                <a:srgbClr val="0000FF"/>
              </a:solidFill>
            </a:endParaRPr>
          </a:p>
        </p:txBody>
      </p:sp>
      <p:sp>
        <p:nvSpPr>
          <p:cNvPr id="199" name="Google Shape;199;p31"/>
          <p:cNvSpPr txBox="1"/>
          <p:nvPr>
            <p:ph idx="4294967295" type="subTitle"/>
          </p:nvPr>
        </p:nvSpPr>
        <p:spPr>
          <a:xfrm>
            <a:off x="311675" y="2987775"/>
            <a:ext cx="8520600" cy="5499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1200"/>
              </a:spcAft>
              <a:buNone/>
            </a:pPr>
            <a:r>
              <a:rPr b="1" i="1" lang="en" u="sng">
                <a:solidFill>
                  <a:srgbClr val="0000FF"/>
                </a:solidFill>
              </a:rPr>
              <a:t>NMC / LFP CHARGER - 6A &amp; 10A</a:t>
            </a:r>
            <a:endParaRPr b="1" i="1" u="sng">
              <a:solidFill>
                <a:srgbClr val="0000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05" name="Google Shape;205;p32"/>
          <p:cNvSpPr txBox="1"/>
          <p:nvPr/>
        </p:nvSpPr>
        <p:spPr>
          <a:xfrm>
            <a:off x="336000" y="346575"/>
            <a:ext cx="4611900" cy="55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400">
                <a:solidFill>
                  <a:srgbClr val="FF9900"/>
                </a:solidFill>
              </a:rPr>
              <a:t>PRODUCT FEATURES</a:t>
            </a:r>
            <a:endParaRPr/>
          </a:p>
        </p:txBody>
      </p:sp>
      <p:sp>
        <p:nvSpPr>
          <p:cNvPr id="206" name="Google Shape;206;p32"/>
          <p:cNvSpPr txBox="1"/>
          <p:nvPr/>
        </p:nvSpPr>
        <p:spPr>
          <a:xfrm>
            <a:off x="4947900" y="1628575"/>
            <a:ext cx="4196100" cy="173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Note : These techniques will ensure</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System integrity and precisely control</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The charging voltage and current. The</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Battery will be fully charged but not overcharged.</a:t>
            </a:r>
            <a:endParaRPr sz="1800">
              <a:solidFill>
                <a:schemeClr val="dk1"/>
              </a:solidFill>
            </a:endParaRPr>
          </a:p>
        </p:txBody>
      </p:sp>
      <p:pic>
        <p:nvPicPr>
          <p:cNvPr id="207" name="Google Shape;207;p32"/>
          <p:cNvPicPr preferRelativeResize="0"/>
          <p:nvPr/>
        </p:nvPicPr>
        <p:blipFill>
          <a:blip r:embed="rId3">
            <a:alphaModFix/>
          </a:blip>
          <a:stretch>
            <a:fillRect/>
          </a:stretch>
        </p:blipFill>
        <p:spPr>
          <a:xfrm>
            <a:off x="152400" y="1073475"/>
            <a:ext cx="5611299" cy="3087500"/>
          </a:xfrm>
          <a:prstGeom prst="rect">
            <a:avLst/>
          </a:prstGeom>
          <a:noFill/>
          <a:ln>
            <a:noFill/>
          </a:ln>
        </p:spPr>
      </p:pic>
      <p:pic>
        <p:nvPicPr>
          <p:cNvPr id="208" name="Google Shape;208;p32"/>
          <p:cNvPicPr preferRelativeResize="0"/>
          <p:nvPr/>
        </p:nvPicPr>
        <p:blipFill rotWithShape="1">
          <a:blip r:embed="rId4">
            <a:alphaModFix/>
          </a:blip>
          <a:srcRect b="7400" l="25914" r="25890" t="14778"/>
          <a:stretch/>
        </p:blipFill>
        <p:spPr>
          <a:xfrm>
            <a:off x="8491624" y="0"/>
            <a:ext cx="652374" cy="6583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14" name="Google Shape;214;p33"/>
          <p:cNvPicPr preferRelativeResize="0"/>
          <p:nvPr/>
        </p:nvPicPr>
        <p:blipFill>
          <a:blip r:embed="rId3">
            <a:alphaModFix/>
          </a:blip>
          <a:stretch>
            <a:fillRect/>
          </a:stretch>
        </p:blipFill>
        <p:spPr>
          <a:xfrm>
            <a:off x="152400" y="1729050"/>
            <a:ext cx="8839201" cy="1685410"/>
          </a:xfrm>
          <a:prstGeom prst="rect">
            <a:avLst/>
          </a:prstGeom>
          <a:noFill/>
          <a:ln>
            <a:noFill/>
          </a:ln>
        </p:spPr>
      </p:pic>
      <p:sp>
        <p:nvSpPr>
          <p:cNvPr id="215" name="Google Shape;215;p33"/>
          <p:cNvSpPr txBox="1"/>
          <p:nvPr/>
        </p:nvSpPr>
        <p:spPr>
          <a:xfrm>
            <a:off x="0" y="286475"/>
            <a:ext cx="6328500" cy="1163700"/>
          </a:xfrm>
          <a:prstGeom prst="rect">
            <a:avLst/>
          </a:prstGeom>
          <a:noFill/>
          <a:ln>
            <a:noFill/>
          </a:ln>
        </p:spPr>
        <p:txBody>
          <a:bodyPr anchorCtr="0" anchor="t" bIns="91425" lIns="91425" spcFirstLastPara="1" rIns="91425" wrap="square" tIns="91425">
            <a:spAutoFit/>
          </a:bodyPr>
          <a:lstStyle/>
          <a:p>
            <a:pPr indent="57150" lvl="0" marL="171450" rtl="0" algn="l">
              <a:lnSpc>
                <a:spcPct val="115000"/>
              </a:lnSpc>
              <a:spcBef>
                <a:spcPts val="0"/>
              </a:spcBef>
              <a:spcAft>
                <a:spcPts val="0"/>
              </a:spcAft>
              <a:buNone/>
            </a:pPr>
            <a:r>
              <a:rPr b="1" lang="en" sz="2400" u="sng">
                <a:solidFill>
                  <a:srgbClr val="FF9900"/>
                </a:solidFill>
              </a:rPr>
              <a:t>WHAT’S IN THE BOX</a:t>
            </a:r>
            <a:endParaRPr b="1" sz="2400" u="sng">
              <a:solidFill>
                <a:srgbClr val="FF9900"/>
              </a:solidFill>
            </a:endParaRPr>
          </a:p>
          <a:p>
            <a:pPr indent="57150" lvl="0" marL="171450" rtl="0" algn="l">
              <a:lnSpc>
                <a:spcPct val="115000"/>
              </a:lnSpc>
              <a:spcBef>
                <a:spcPts val="0"/>
              </a:spcBef>
              <a:spcAft>
                <a:spcPts val="0"/>
              </a:spcAft>
              <a:buNone/>
            </a:pPr>
            <a:r>
              <a:t/>
            </a:r>
            <a:endParaRPr b="1" sz="3600">
              <a:solidFill>
                <a:srgbClr val="FF9900"/>
              </a:solidFill>
            </a:endParaRPr>
          </a:p>
        </p:txBody>
      </p:sp>
      <p:pic>
        <p:nvPicPr>
          <p:cNvPr id="216" name="Google Shape;216;p33"/>
          <p:cNvPicPr preferRelativeResize="0"/>
          <p:nvPr/>
        </p:nvPicPr>
        <p:blipFill rotWithShape="1">
          <a:blip r:embed="rId4">
            <a:alphaModFix/>
          </a:blip>
          <a:srcRect b="7400" l="25914" r="25890" t="14778"/>
          <a:stretch/>
        </p:blipFill>
        <p:spPr>
          <a:xfrm>
            <a:off x="8491624" y="0"/>
            <a:ext cx="652374" cy="6583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22" name="Google Shape;222;p34"/>
          <p:cNvSpPr txBox="1"/>
          <p:nvPr/>
        </p:nvSpPr>
        <p:spPr>
          <a:xfrm>
            <a:off x="239850" y="718075"/>
            <a:ext cx="72072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Please make sure the charger is firmly connected to the battery.</a:t>
            </a:r>
            <a:endParaRPr sz="1800">
              <a:solidFill>
                <a:schemeClr val="dk1"/>
              </a:solidFill>
            </a:endParaRPr>
          </a:p>
          <a:p>
            <a:pPr indent="0" lvl="0" marL="0" rtl="0" algn="l">
              <a:lnSpc>
                <a:spcPct val="115000"/>
              </a:lnSpc>
              <a:spcBef>
                <a:spcPts val="0"/>
              </a:spcBef>
              <a:spcAft>
                <a:spcPts val="0"/>
              </a:spcAft>
              <a:buNone/>
            </a:pPr>
            <a:r>
              <a:t/>
            </a:r>
            <a:endParaRPr sz="1800">
              <a:solidFill>
                <a:schemeClr val="dk1"/>
              </a:solidFill>
            </a:endParaRPr>
          </a:p>
        </p:txBody>
      </p:sp>
      <p:pic>
        <p:nvPicPr>
          <p:cNvPr id="223" name="Google Shape;223;p34"/>
          <p:cNvPicPr preferRelativeResize="0"/>
          <p:nvPr/>
        </p:nvPicPr>
        <p:blipFill>
          <a:blip r:embed="rId3">
            <a:alphaModFix/>
          </a:blip>
          <a:stretch>
            <a:fillRect/>
          </a:stretch>
        </p:blipFill>
        <p:spPr>
          <a:xfrm>
            <a:off x="663850" y="1160475"/>
            <a:ext cx="3064508" cy="2421450"/>
          </a:xfrm>
          <a:prstGeom prst="rect">
            <a:avLst/>
          </a:prstGeom>
          <a:noFill/>
          <a:ln>
            <a:noFill/>
          </a:ln>
        </p:spPr>
      </p:pic>
      <p:sp>
        <p:nvSpPr>
          <p:cNvPr id="224" name="Google Shape;224;p34"/>
          <p:cNvSpPr txBox="1"/>
          <p:nvPr/>
        </p:nvSpPr>
        <p:spPr>
          <a:xfrm>
            <a:off x="239850" y="2021313"/>
            <a:ext cx="8232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The charger will be turned off automatically after the battery is fully charged.</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Unplug charger from AC outlet when the charger is not in use.</a:t>
            </a:r>
            <a:endParaRPr sz="1800">
              <a:solidFill>
                <a:schemeClr val="dk1"/>
              </a:solidFill>
            </a:endParaRPr>
          </a:p>
        </p:txBody>
      </p:sp>
      <p:sp>
        <p:nvSpPr>
          <p:cNvPr id="225" name="Google Shape;225;p34"/>
          <p:cNvSpPr txBox="1"/>
          <p:nvPr/>
        </p:nvSpPr>
        <p:spPr>
          <a:xfrm>
            <a:off x="4433250" y="1127500"/>
            <a:ext cx="47268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Note: Plug the charger into the battery after plugging into the standard AC outlet</a:t>
            </a:r>
            <a:endParaRPr sz="1800">
              <a:solidFill>
                <a:schemeClr val="dk1"/>
              </a:solidFill>
            </a:endParaRPr>
          </a:p>
        </p:txBody>
      </p:sp>
      <p:sp>
        <p:nvSpPr>
          <p:cNvPr id="226" name="Google Shape;226;p34"/>
          <p:cNvSpPr txBox="1"/>
          <p:nvPr/>
        </p:nvSpPr>
        <p:spPr>
          <a:xfrm>
            <a:off x="181750" y="3587850"/>
            <a:ext cx="8844300" cy="141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Some chargers are not designed to carry with the vehicle.</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Please make sure the voltage from AC outlet matches that required by the charger .</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Please read the product manual carefully before using the charger.</a:t>
            </a:r>
            <a:endParaRPr sz="1800">
              <a:solidFill>
                <a:schemeClr val="dk1"/>
              </a:solidFill>
            </a:endParaRPr>
          </a:p>
          <a:p>
            <a:pPr indent="0" lvl="0" marL="0" rtl="0" algn="l">
              <a:spcBef>
                <a:spcPts val="0"/>
              </a:spcBef>
              <a:spcAft>
                <a:spcPts val="0"/>
              </a:spcAft>
              <a:buNone/>
            </a:pPr>
            <a:r>
              <a:rPr lang="en" sz="1800">
                <a:solidFill>
                  <a:schemeClr val="dk1"/>
                </a:solidFill>
              </a:rPr>
              <a:t>We will not be responsible for any improper operations. </a:t>
            </a:r>
            <a:endParaRPr/>
          </a:p>
        </p:txBody>
      </p:sp>
      <p:sp>
        <p:nvSpPr>
          <p:cNvPr id="227" name="Google Shape;227;p34"/>
          <p:cNvSpPr txBox="1"/>
          <p:nvPr/>
        </p:nvSpPr>
        <p:spPr>
          <a:xfrm>
            <a:off x="4433250" y="2801613"/>
            <a:ext cx="44493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Note: Unplug the charger from AC outlet plugging the battery.</a:t>
            </a:r>
            <a:endParaRPr sz="1800">
              <a:solidFill>
                <a:schemeClr val="dk1"/>
              </a:solidFill>
            </a:endParaRPr>
          </a:p>
        </p:txBody>
      </p:sp>
      <p:sp>
        <p:nvSpPr>
          <p:cNvPr id="228" name="Google Shape;228;p34"/>
          <p:cNvSpPr txBox="1"/>
          <p:nvPr/>
        </p:nvSpPr>
        <p:spPr>
          <a:xfrm>
            <a:off x="59300" y="163975"/>
            <a:ext cx="7790100" cy="554100"/>
          </a:xfrm>
          <a:prstGeom prst="rect">
            <a:avLst/>
          </a:prstGeom>
          <a:noFill/>
          <a:ln>
            <a:noFill/>
          </a:ln>
        </p:spPr>
        <p:txBody>
          <a:bodyPr anchorCtr="0" anchor="t" bIns="91425" lIns="91425" spcFirstLastPara="1" rIns="91425" wrap="square" tIns="91425">
            <a:spAutoFit/>
          </a:bodyPr>
          <a:lstStyle/>
          <a:p>
            <a:pPr indent="57150" lvl="0" marL="171450" rtl="0" algn="l">
              <a:lnSpc>
                <a:spcPct val="115000"/>
              </a:lnSpc>
              <a:spcBef>
                <a:spcPts val="0"/>
              </a:spcBef>
              <a:spcAft>
                <a:spcPts val="0"/>
              </a:spcAft>
              <a:buNone/>
            </a:pPr>
            <a:r>
              <a:rPr b="1" lang="en" sz="2400" u="sng">
                <a:solidFill>
                  <a:srgbClr val="FF9900"/>
                </a:solidFill>
              </a:rPr>
              <a:t>OPERATION INSTRUCTION</a:t>
            </a:r>
            <a:endParaRPr sz="2400" u="sng"/>
          </a:p>
        </p:txBody>
      </p:sp>
      <p:pic>
        <p:nvPicPr>
          <p:cNvPr id="229" name="Google Shape;229;p34"/>
          <p:cNvPicPr preferRelativeResize="0"/>
          <p:nvPr/>
        </p:nvPicPr>
        <p:blipFill rotWithShape="1">
          <a:blip r:embed="rId4">
            <a:alphaModFix/>
          </a:blip>
          <a:srcRect b="7400" l="25914" r="25890" t="14778"/>
          <a:stretch/>
        </p:blipFill>
        <p:spPr>
          <a:xfrm>
            <a:off x="8491624" y="0"/>
            <a:ext cx="652374" cy="6583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35" name="Google Shape;235;p35"/>
          <p:cNvPicPr preferRelativeResize="0"/>
          <p:nvPr/>
        </p:nvPicPr>
        <p:blipFill rotWithShape="1">
          <a:blip r:embed="rId3">
            <a:alphaModFix/>
          </a:blip>
          <a:srcRect b="0" l="0" r="6585" t="0"/>
          <a:stretch/>
        </p:blipFill>
        <p:spPr>
          <a:xfrm>
            <a:off x="199175" y="721900"/>
            <a:ext cx="8517826" cy="4269201"/>
          </a:xfrm>
          <a:prstGeom prst="rect">
            <a:avLst/>
          </a:prstGeom>
          <a:noFill/>
          <a:ln>
            <a:noFill/>
          </a:ln>
        </p:spPr>
      </p:pic>
      <p:sp>
        <p:nvSpPr>
          <p:cNvPr id="236" name="Google Shape;236;p35"/>
          <p:cNvSpPr txBox="1"/>
          <p:nvPr/>
        </p:nvSpPr>
        <p:spPr>
          <a:xfrm>
            <a:off x="80200" y="167800"/>
            <a:ext cx="6359700" cy="554100"/>
          </a:xfrm>
          <a:prstGeom prst="rect">
            <a:avLst/>
          </a:prstGeom>
          <a:noFill/>
          <a:ln>
            <a:noFill/>
          </a:ln>
        </p:spPr>
        <p:txBody>
          <a:bodyPr anchorCtr="0" anchor="t" bIns="91425" lIns="91425" spcFirstLastPara="1" rIns="91425" wrap="square" tIns="91425">
            <a:spAutoFit/>
          </a:bodyPr>
          <a:lstStyle/>
          <a:p>
            <a:pPr indent="57150" lvl="0" marL="171450" rtl="0" algn="l">
              <a:lnSpc>
                <a:spcPct val="115000"/>
              </a:lnSpc>
              <a:spcBef>
                <a:spcPts val="0"/>
              </a:spcBef>
              <a:spcAft>
                <a:spcPts val="0"/>
              </a:spcAft>
              <a:buNone/>
            </a:pPr>
            <a:r>
              <a:rPr b="1" lang="en" sz="2400" u="sng">
                <a:solidFill>
                  <a:srgbClr val="FF9900"/>
                </a:solidFill>
              </a:rPr>
              <a:t>SAFETY INFORMATION</a:t>
            </a:r>
            <a:endParaRPr sz="2400" u="sng">
              <a:solidFill>
                <a:schemeClr val="dk1"/>
              </a:solidFill>
            </a:endParaRPr>
          </a:p>
        </p:txBody>
      </p:sp>
      <p:pic>
        <p:nvPicPr>
          <p:cNvPr id="237" name="Google Shape;237;p35"/>
          <p:cNvPicPr preferRelativeResize="0"/>
          <p:nvPr/>
        </p:nvPicPr>
        <p:blipFill rotWithShape="1">
          <a:blip r:embed="rId4">
            <a:alphaModFix/>
          </a:blip>
          <a:srcRect b="7400" l="25914" r="25890" t="14778"/>
          <a:stretch/>
        </p:blipFill>
        <p:spPr>
          <a:xfrm>
            <a:off x="8491624" y="0"/>
            <a:ext cx="652374" cy="65832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36"/>
          <p:cNvSpPr txBox="1"/>
          <p:nvPr/>
        </p:nvSpPr>
        <p:spPr>
          <a:xfrm>
            <a:off x="0" y="221825"/>
            <a:ext cx="4395000" cy="554100"/>
          </a:xfrm>
          <a:prstGeom prst="rect">
            <a:avLst/>
          </a:prstGeom>
          <a:noFill/>
          <a:ln>
            <a:noFill/>
          </a:ln>
        </p:spPr>
        <p:txBody>
          <a:bodyPr anchorCtr="0" anchor="t" bIns="91425" lIns="91425" spcFirstLastPara="1" rIns="91425" wrap="square" tIns="91425">
            <a:spAutoFit/>
          </a:bodyPr>
          <a:lstStyle/>
          <a:p>
            <a:pPr indent="57150" lvl="0" marL="171450" rtl="0" algn="l">
              <a:lnSpc>
                <a:spcPct val="115000"/>
              </a:lnSpc>
              <a:spcBef>
                <a:spcPts val="0"/>
              </a:spcBef>
              <a:spcAft>
                <a:spcPts val="0"/>
              </a:spcAft>
              <a:buNone/>
            </a:pPr>
            <a:r>
              <a:rPr b="1" lang="en" sz="2400" u="sng">
                <a:solidFill>
                  <a:srgbClr val="FF9900"/>
                </a:solidFill>
              </a:rPr>
              <a:t>LIMITED WARRANTY</a:t>
            </a:r>
            <a:endParaRPr sz="2400" u="sng">
              <a:solidFill>
                <a:schemeClr val="dk1"/>
              </a:solidFill>
            </a:endParaRPr>
          </a:p>
        </p:txBody>
      </p:sp>
      <p:sp>
        <p:nvSpPr>
          <p:cNvPr id="244" name="Google Shape;244;p36"/>
          <p:cNvSpPr txBox="1"/>
          <p:nvPr/>
        </p:nvSpPr>
        <p:spPr>
          <a:xfrm>
            <a:off x="342450" y="835650"/>
            <a:ext cx="8678700" cy="173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We guarantee that every charger has been tested before shipping. Please</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Contact the customer support immediately, if there are any damages to the</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Charger. Following the shipping date, we offer a 12-month warranty. And this</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Warranty applies to the charger only. The replacement or repair of other</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Products shall be at the expense of the owner.</a:t>
            </a:r>
            <a:endParaRPr sz="1800">
              <a:solidFill>
                <a:schemeClr val="dk1"/>
              </a:solidFill>
            </a:endParaRPr>
          </a:p>
        </p:txBody>
      </p:sp>
      <p:sp>
        <p:nvSpPr>
          <p:cNvPr id="245" name="Google Shape;245;p36"/>
          <p:cNvSpPr txBox="1"/>
          <p:nvPr/>
        </p:nvSpPr>
        <p:spPr>
          <a:xfrm>
            <a:off x="342450" y="2631475"/>
            <a:ext cx="5919900" cy="205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The warranty is void if:</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 Warranty period has passed</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 No receipt or invoice</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 The damage is caused by improper operation</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 The owner does not follow this instruction.</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 The damages caused by force majeure.</a:t>
            </a:r>
            <a:endParaRPr sz="1800">
              <a:solidFill>
                <a:schemeClr val="dk1"/>
              </a:solidFill>
            </a:endParaRPr>
          </a:p>
        </p:txBody>
      </p:sp>
      <p:pic>
        <p:nvPicPr>
          <p:cNvPr id="246" name="Google Shape;246;p36"/>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37"/>
          <p:cNvSpPr txBox="1"/>
          <p:nvPr>
            <p:ph idx="4294967295" type="title"/>
          </p:nvPr>
        </p:nvSpPr>
        <p:spPr>
          <a:xfrm>
            <a:off x="-152400" y="-26787"/>
            <a:ext cx="9014700" cy="864300"/>
          </a:xfrm>
          <a:prstGeom prst="rect">
            <a:avLst/>
          </a:prstGeom>
        </p:spPr>
        <p:txBody>
          <a:bodyPr anchorCtr="0" anchor="t" bIns="91425" lIns="91425" spcFirstLastPara="1" rIns="91425" wrap="square" tIns="91425">
            <a:normAutofit/>
          </a:bodyPr>
          <a:lstStyle/>
          <a:p>
            <a:pPr indent="57150" lvl="0" marL="171450" rtl="0" algn="l">
              <a:lnSpc>
                <a:spcPct val="115000"/>
              </a:lnSpc>
              <a:spcBef>
                <a:spcPts val="0"/>
              </a:spcBef>
              <a:spcAft>
                <a:spcPts val="0"/>
              </a:spcAft>
              <a:buClr>
                <a:schemeClr val="dk1"/>
              </a:buClr>
              <a:buSzPts val="1100"/>
              <a:buFont typeface="Arial"/>
              <a:buNone/>
            </a:pPr>
            <a:r>
              <a:rPr b="1" lang="en" sz="3000" u="sng">
                <a:solidFill>
                  <a:srgbClr val="FF9900"/>
                </a:solidFill>
              </a:rPr>
              <a:t>WARRANTY CARD</a:t>
            </a:r>
            <a:r>
              <a:rPr b="1" lang="en" sz="3000" u="sng">
                <a:solidFill>
                  <a:srgbClr val="FF9900"/>
                </a:solidFill>
              </a:rPr>
              <a:t>:</a:t>
            </a:r>
            <a:endParaRPr b="1" sz="3000" u="sng">
              <a:solidFill>
                <a:srgbClr val="FF9900"/>
              </a:solidFill>
            </a:endParaRPr>
          </a:p>
        </p:txBody>
      </p:sp>
      <p:pic>
        <p:nvPicPr>
          <p:cNvPr id="253" name="Google Shape;253;p37"/>
          <p:cNvPicPr preferRelativeResize="0"/>
          <p:nvPr/>
        </p:nvPicPr>
        <p:blipFill rotWithShape="1">
          <a:blip r:embed="rId3">
            <a:alphaModFix/>
          </a:blip>
          <a:srcRect b="7400" l="25914" r="25890" t="14778"/>
          <a:stretch/>
        </p:blipFill>
        <p:spPr>
          <a:xfrm>
            <a:off x="8491624" y="0"/>
            <a:ext cx="652374" cy="658326"/>
          </a:xfrm>
          <a:prstGeom prst="rect">
            <a:avLst/>
          </a:prstGeom>
          <a:noFill/>
          <a:ln>
            <a:noFill/>
          </a:ln>
        </p:spPr>
      </p:pic>
      <p:graphicFrame>
        <p:nvGraphicFramePr>
          <p:cNvPr id="254" name="Google Shape;254;p37"/>
          <p:cNvGraphicFramePr/>
          <p:nvPr/>
        </p:nvGraphicFramePr>
        <p:xfrm>
          <a:off x="13" y="578800"/>
          <a:ext cx="3000000" cy="3000000"/>
        </p:xfrm>
        <a:graphic>
          <a:graphicData uri="http://schemas.openxmlformats.org/drawingml/2006/table">
            <a:tbl>
              <a:tblPr>
                <a:noFill/>
                <a:tableStyleId>{887A225E-51C1-45A3-878A-3CA322A78BF3}</a:tableStyleId>
              </a:tblPr>
              <a:tblGrid>
                <a:gridCol w="2316625"/>
                <a:gridCol w="3820200"/>
                <a:gridCol w="2624300"/>
                <a:gridCol w="382850"/>
              </a:tblGrid>
              <a:tr h="317175">
                <a:tc>
                  <a:txBody>
                    <a:bodyPr/>
                    <a:lstStyle/>
                    <a:p>
                      <a:pPr indent="0" lvl="0" marL="0" rtl="0" algn="l">
                        <a:spcBef>
                          <a:spcPts val="0"/>
                        </a:spcBef>
                        <a:spcAft>
                          <a:spcPts val="0"/>
                        </a:spcAft>
                        <a:buNone/>
                      </a:pPr>
                      <a:r>
                        <a:rPr b="1" lang="en" sz="1000" u="sng"/>
                        <a:t>Customer Information:</a:t>
                      </a:r>
                      <a:endParaRPr b="1" sz="1000" u="sng"/>
                    </a:p>
                  </a:txBody>
                  <a:tcPr marT="91425" marB="91425" marR="91425" marL="91425"/>
                </a:tc>
                <a:tc>
                  <a:txBody>
                    <a:bodyPr/>
                    <a:lstStyle/>
                    <a:p>
                      <a:pPr indent="0" lvl="0" marL="0" rtl="0" algn="l">
                        <a:spcBef>
                          <a:spcPts val="0"/>
                        </a:spcBef>
                        <a:spcAft>
                          <a:spcPts val="0"/>
                        </a:spcAft>
                        <a:buNone/>
                      </a:pPr>
                      <a:r>
                        <a:rPr b="1" lang="en" sz="1000" u="sng"/>
                        <a:t>Vehicle Information:</a:t>
                      </a:r>
                      <a:endParaRPr b="1" sz="1000" u="sng"/>
                    </a:p>
                  </a:txBody>
                  <a:tcPr marT="91425" marB="91425" marR="91425" marL="91425"/>
                </a:tc>
                <a:tc gridSpan="2">
                  <a:txBody>
                    <a:bodyPr/>
                    <a:lstStyle/>
                    <a:p>
                      <a:pPr indent="0" lvl="0" marL="0" rtl="0" algn="l">
                        <a:spcBef>
                          <a:spcPts val="0"/>
                        </a:spcBef>
                        <a:spcAft>
                          <a:spcPts val="0"/>
                        </a:spcAft>
                        <a:buNone/>
                      </a:pPr>
                      <a:r>
                        <a:rPr b="1" lang="en" sz="1000" u="sng"/>
                        <a:t>Battery Information:</a:t>
                      </a:r>
                      <a:endParaRPr b="1" sz="1000" u="sng"/>
                    </a:p>
                  </a:txBody>
                  <a:tcPr marT="91425" marB="91425" marR="91425" marL="91425"/>
                </a:tc>
                <a:tc hMerge="1"/>
              </a:tr>
              <a:tr h="317175">
                <a:tc>
                  <a:txBody>
                    <a:bodyPr/>
                    <a:lstStyle/>
                    <a:p>
                      <a:pPr indent="0" lvl="0" marL="0" rtl="0" algn="l">
                        <a:spcBef>
                          <a:spcPts val="0"/>
                        </a:spcBef>
                        <a:spcAft>
                          <a:spcPts val="0"/>
                        </a:spcAft>
                        <a:buNone/>
                      </a:pPr>
                      <a:r>
                        <a:rPr lang="en" sz="1000"/>
                        <a:t>Name:_____________________</a:t>
                      </a:r>
                      <a:endParaRPr sz="1000"/>
                    </a:p>
                  </a:txBody>
                  <a:tcPr marT="91425" marB="91425" marR="91425" marL="91425"/>
                </a:tc>
                <a:tc>
                  <a:txBody>
                    <a:bodyPr/>
                    <a:lstStyle/>
                    <a:p>
                      <a:pPr indent="0" lvl="0" marL="0" rtl="0" algn="l">
                        <a:spcBef>
                          <a:spcPts val="0"/>
                        </a:spcBef>
                        <a:spcAft>
                          <a:spcPts val="0"/>
                        </a:spcAft>
                        <a:buNone/>
                      </a:pPr>
                      <a:r>
                        <a:rPr lang="en" sz="1000"/>
                        <a:t>Date of Invoicing:  _________________________________</a:t>
                      </a:r>
                      <a:endParaRPr sz="1000"/>
                    </a:p>
                  </a:txBody>
                  <a:tcPr marT="91425" marB="91425" marR="91425" marL="91425"/>
                </a:tc>
                <a:tc gridSpan="2">
                  <a:txBody>
                    <a:bodyPr/>
                    <a:lstStyle/>
                    <a:p>
                      <a:pPr indent="0" lvl="0" marL="0" rtl="0" algn="l">
                        <a:spcBef>
                          <a:spcPts val="0"/>
                        </a:spcBef>
                        <a:spcAft>
                          <a:spcPts val="0"/>
                        </a:spcAft>
                        <a:buNone/>
                      </a:pPr>
                      <a:r>
                        <a:rPr lang="en" sz="1000"/>
                        <a:t>Battery Type: ____________________________</a:t>
                      </a:r>
                      <a:endParaRPr sz="1000"/>
                    </a:p>
                  </a:txBody>
                  <a:tcPr marT="91425" marB="91425" marR="91425" marL="91425"/>
                </a:tc>
                <a:tc hMerge="1"/>
              </a:tr>
              <a:tr h="317175">
                <a:tc>
                  <a:txBody>
                    <a:bodyPr/>
                    <a:lstStyle/>
                    <a:p>
                      <a:pPr indent="0" lvl="0" marL="0" rtl="0" algn="l">
                        <a:spcBef>
                          <a:spcPts val="0"/>
                        </a:spcBef>
                        <a:spcAft>
                          <a:spcPts val="0"/>
                        </a:spcAft>
                        <a:buNone/>
                      </a:pPr>
                      <a:r>
                        <a:rPr lang="en" sz="1000"/>
                        <a:t>Local </a:t>
                      </a:r>
                      <a:r>
                        <a:rPr lang="en" sz="1000"/>
                        <a:t>Address:________________</a:t>
                      </a:r>
                      <a:endParaRPr sz="1000"/>
                    </a:p>
                  </a:txBody>
                  <a:tcPr marT="91425" marB="91425" marR="91425" marL="91425"/>
                </a:tc>
                <a:tc>
                  <a:txBody>
                    <a:bodyPr/>
                    <a:lstStyle/>
                    <a:p>
                      <a:pPr indent="0" lvl="0" marL="0" rtl="0" algn="l">
                        <a:spcBef>
                          <a:spcPts val="0"/>
                        </a:spcBef>
                        <a:spcAft>
                          <a:spcPts val="0"/>
                        </a:spcAft>
                        <a:buNone/>
                      </a:pPr>
                      <a:r>
                        <a:rPr lang="en" sz="1000"/>
                        <a:t>Dealer Name: _____________________________________</a:t>
                      </a:r>
                      <a:endParaRPr sz="1000"/>
                    </a:p>
                  </a:txBody>
                  <a:tcPr marT="91425" marB="91425" marR="91425" marL="91425"/>
                </a:tc>
                <a:tc gridSpan="2">
                  <a:txBody>
                    <a:bodyPr/>
                    <a:lstStyle/>
                    <a:p>
                      <a:pPr indent="0" lvl="0" marL="0" rtl="0" algn="l">
                        <a:spcBef>
                          <a:spcPts val="0"/>
                        </a:spcBef>
                        <a:spcAft>
                          <a:spcPts val="0"/>
                        </a:spcAft>
                        <a:buNone/>
                      </a:pPr>
                      <a:r>
                        <a:rPr lang="en" sz="1000"/>
                        <a:t>Battery No.1:_____________________________</a:t>
                      </a:r>
                      <a:endParaRPr sz="1000"/>
                    </a:p>
                  </a:txBody>
                  <a:tcPr marT="91425" marB="91425" marR="91425" marL="91425"/>
                </a:tc>
                <a:tc hMerge="1"/>
              </a:tr>
              <a:tr h="317175">
                <a:tc>
                  <a:txBody>
                    <a:bodyPr/>
                    <a:lstStyle/>
                    <a:p>
                      <a:pPr indent="0" lvl="0" marL="0" rtl="0" algn="l">
                        <a:spcBef>
                          <a:spcPts val="0"/>
                        </a:spcBef>
                        <a:spcAft>
                          <a:spcPts val="0"/>
                        </a:spcAft>
                        <a:buNone/>
                      </a:pPr>
                      <a:r>
                        <a:rPr lang="en" sz="1000"/>
                        <a:t>__________________________</a:t>
                      </a:r>
                      <a:endParaRPr sz="1000"/>
                    </a:p>
                  </a:txBody>
                  <a:tcPr marT="91425" marB="91425" marR="91425" marL="91425"/>
                </a:tc>
                <a:tc>
                  <a:txBody>
                    <a:bodyPr/>
                    <a:lstStyle/>
                    <a:p>
                      <a:pPr indent="0" lvl="0" marL="0" rtl="0" algn="l">
                        <a:spcBef>
                          <a:spcPts val="0"/>
                        </a:spcBef>
                        <a:spcAft>
                          <a:spcPts val="0"/>
                        </a:spcAft>
                        <a:buNone/>
                      </a:pPr>
                      <a:r>
                        <a:rPr lang="en" sz="1000"/>
                        <a:t>Chassis No:  ______________________________________</a:t>
                      </a:r>
                      <a:endParaRPr sz="1000"/>
                    </a:p>
                  </a:txBody>
                  <a:tcPr marT="91425" marB="91425" marR="91425" marL="91425"/>
                </a:tc>
                <a:tc gridSpan="2">
                  <a:txBody>
                    <a:bodyPr/>
                    <a:lstStyle/>
                    <a:p>
                      <a:pPr indent="0" lvl="0" marL="0" rtl="0" algn="l">
                        <a:spcBef>
                          <a:spcPts val="0"/>
                        </a:spcBef>
                        <a:spcAft>
                          <a:spcPts val="0"/>
                        </a:spcAft>
                        <a:buNone/>
                      </a:pPr>
                      <a:r>
                        <a:rPr lang="en" sz="1000"/>
                        <a:t>Battery No.2:_____________________________</a:t>
                      </a:r>
                      <a:endParaRPr sz="1000"/>
                    </a:p>
                  </a:txBody>
                  <a:tcPr marT="91425" marB="91425" marR="91425" marL="91425"/>
                </a:tc>
                <a:tc hMerge="1"/>
              </a:tr>
              <a:tr h="317175">
                <a:tc>
                  <a:txBody>
                    <a:bodyPr/>
                    <a:lstStyle/>
                    <a:p>
                      <a:pPr indent="0" lvl="0" marL="0" rtl="0" algn="l">
                        <a:spcBef>
                          <a:spcPts val="0"/>
                        </a:spcBef>
                        <a:spcAft>
                          <a:spcPts val="0"/>
                        </a:spcAft>
                        <a:buNone/>
                      </a:pPr>
                      <a:r>
                        <a:rPr lang="en" sz="1000"/>
                        <a:t>__________________________</a:t>
                      </a:r>
                      <a:endParaRPr sz="1000"/>
                    </a:p>
                  </a:txBody>
                  <a:tcPr marT="91425" marB="91425" marR="91425" marL="91425"/>
                </a:tc>
                <a:tc>
                  <a:txBody>
                    <a:bodyPr/>
                    <a:lstStyle/>
                    <a:p>
                      <a:pPr indent="0" lvl="0" marL="0" rtl="0" algn="l">
                        <a:spcBef>
                          <a:spcPts val="0"/>
                        </a:spcBef>
                        <a:spcAft>
                          <a:spcPts val="0"/>
                        </a:spcAft>
                        <a:buNone/>
                      </a:pPr>
                      <a:r>
                        <a:rPr lang="en" sz="1000"/>
                        <a:t>Motor No: ________________________________________</a:t>
                      </a:r>
                      <a:endParaRPr sz="1000"/>
                    </a:p>
                  </a:txBody>
                  <a:tcPr marT="91425" marB="91425" marR="91425" marL="91425"/>
                </a:tc>
                <a:tc gridSpan="2">
                  <a:txBody>
                    <a:bodyPr/>
                    <a:lstStyle/>
                    <a:p>
                      <a:pPr indent="0" lvl="0" marL="0" rtl="0" algn="l">
                        <a:spcBef>
                          <a:spcPts val="0"/>
                        </a:spcBef>
                        <a:spcAft>
                          <a:spcPts val="0"/>
                        </a:spcAft>
                        <a:buNone/>
                      </a:pPr>
                      <a:r>
                        <a:rPr lang="en" sz="1000"/>
                        <a:t>Charger No.1: ____________________________</a:t>
                      </a:r>
                      <a:endParaRPr sz="1000"/>
                    </a:p>
                  </a:txBody>
                  <a:tcPr marT="91425" marB="91425" marR="91425" marL="91425"/>
                </a:tc>
                <a:tc hMerge="1"/>
              </a:tr>
              <a:tr h="317175">
                <a:tc>
                  <a:txBody>
                    <a:bodyPr/>
                    <a:lstStyle/>
                    <a:p>
                      <a:pPr indent="0" lvl="0" marL="0" rtl="0" algn="l">
                        <a:spcBef>
                          <a:spcPts val="0"/>
                        </a:spcBef>
                        <a:spcAft>
                          <a:spcPts val="0"/>
                        </a:spcAft>
                        <a:buNone/>
                      </a:pPr>
                      <a:r>
                        <a:rPr lang="en" sz="1000"/>
                        <a:t>__________________________</a:t>
                      </a:r>
                      <a:endParaRPr sz="1000"/>
                    </a:p>
                  </a:txBody>
                  <a:tcPr marT="91425" marB="91425" marR="91425" marL="91425"/>
                </a:tc>
                <a:tc>
                  <a:txBody>
                    <a:bodyPr/>
                    <a:lstStyle/>
                    <a:p>
                      <a:pPr indent="0" lvl="0" marL="0" rtl="0" algn="l">
                        <a:spcBef>
                          <a:spcPts val="0"/>
                        </a:spcBef>
                        <a:spcAft>
                          <a:spcPts val="0"/>
                        </a:spcAft>
                        <a:buNone/>
                      </a:pPr>
                      <a:r>
                        <a:rPr lang="en" sz="1000"/>
                        <a:t>Manufacturing Year: _______________________________</a:t>
                      </a:r>
                      <a:endParaRPr sz="1000"/>
                    </a:p>
                  </a:txBody>
                  <a:tcPr marT="91425" marB="91425" marR="91425" marL="91425"/>
                </a:tc>
                <a:tc gridSpan="2">
                  <a:txBody>
                    <a:bodyPr/>
                    <a:lstStyle/>
                    <a:p>
                      <a:pPr indent="0" lvl="0" marL="0" rtl="0" algn="l">
                        <a:spcBef>
                          <a:spcPts val="0"/>
                        </a:spcBef>
                        <a:spcAft>
                          <a:spcPts val="0"/>
                        </a:spcAft>
                        <a:buNone/>
                      </a:pPr>
                      <a:r>
                        <a:rPr lang="en" sz="1000"/>
                        <a:t>Charger No.2:____________________________</a:t>
                      </a:r>
                      <a:endParaRPr sz="1000"/>
                    </a:p>
                  </a:txBody>
                  <a:tcPr marT="91425" marB="91425" marR="91425" marL="91425"/>
                </a:tc>
                <a:tc hMerge="1"/>
              </a:tr>
              <a:tr h="461375">
                <a:tc>
                  <a:txBody>
                    <a:bodyPr/>
                    <a:lstStyle/>
                    <a:p>
                      <a:pPr indent="0" lvl="0" marL="0" rtl="0" algn="l">
                        <a:spcBef>
                          <a:spcPts val="0"/>
                        </a:spcBef>
                        <a:spcAft>
                          <a:spcPts val="0"/>
                        </a:spcAft>
                        <a:buNone/>
                      </a:pPr>
                      <a:r>
                        <a:rPr lang="en" sz="1000"/>
                        <a:t>CX No: ___________________</a:t>
                      </a:r>
                      <a:endParaRPr sz="1000"/>
                    </a:p>
                  </a:txBody>
                  <a:tcPr marT="91425" marB="91425" marR="91425" marL="91425"/>
                </a:tc>
                <a:tc>
                  <a:txBody>
                    <a:bodyPr/>
                    <a:lstStyle/>
                    <a:p>
                      <a:pPr indent="0" lvl="0" marL="0" rtl="0" algn="l">
                        <a:spcBef>
                          <a:spcPts val="0"/>
                        </a:spcBef>
                        <a:spcAft>
                          <a:spcPts val="0"/>
                        </a:spcAft>
                        <a:buNone/>
                      </a:pPr>
                      <a:r>
                        <a:rPr lang="en" sz="1000"/>
                        <a:t>Odometer Reading on Delivery: ______________________</a:t>
                      </a:r>
                      <a:endParaRPr sz="1000"/>
                    </a:p>
                  </a:txBody>
                  <a:tcPr marT="91425" marB="91425" marR="91425" marL="91425"/>
                </a:tc>
                <a:tc gridSpan="2">
                  <a:txBody>
                    <a:bodyPr/>
                    <a:lstStyle/>
                    <a:p>
                      <a:pPr indent="0" lvl="0" marL="0" rtl="0" algn="l">
                        <a:spcBef>
                          <a:spcPts val="0"/>
                        </a:spcBef>
                        <a:spcAft>
                          <a:spcPts val="0"/>
                        </a:spcAft>
                        <a:buNone/>
                      </a:pPr>
                      <a:r>
                        <a:rPr lang="en" sz="1000"/>
                        <a:t>Battery Warranty:__________________________</a:t>
                      </a:r>
                      <a:endParaRPr sz="1000"/>
                    </a:p>
                  </a:txBody>
                  <a:tcPr marT="91425" marB="91425" marR="91425" marL="91425"/>
                </a:tc>
                <a:tc hMerge="1"/>
              </a:tr>
              <a:tr h="317175">
                <a:tc>
                  <a:txBody>
                    <a:bodyPr/>
                    <a:lstStyle/>
                    <a:p>
                      <a:pPr indent="0" lvl="0" marL="0" rtl="0" algn="l">
                        <a:spcBef>
                          <a:spcPts val="0"/>
                        </a:spcBef>
                        <a:spcAft>
                          <a:spcPts val="0"/>
                        </a:spcAft>
                        <a:buNone/>
                      </a:pPr>
                      <a:r>
                        <a:rPr lang="en" sz="1000"/>
                        <a:t>Ph. (M) ____________________</a:t>
                      </a:r>
                      <a:endParaRPr sz="1000"/>
                    </a:p>
                  </a:txBody>
                  <a:tcPr marT="91425" marB="91425" marR="91425" marL="91425"/>
                </a:tc>
                <a:tc>
                  <a:txBody>
                    <a:bodyPr/>
                    <a:lstStyle/>
                    <a:p>
                      <a:pPr indent="0" lvl="0" marL="0" rtl="0" algn="l">
                        <a:spcBef>
                          <a:spcPts val="0"/>
                        </a:spcBef>
                        <a:spcAft>
                          <a:spcPts val="0"/>
                        </a:spcAft>
                        <a:buNone/>
                      </a:pPr>
                      <a:r>
                        <a:rPr lang="en" sz="1000"/>
                        <a:t>Period of Cover : _________________________________</a:t>
                      </a:r>
                      <a:endParaRPr sz="1000"/>
                    </a:p>
                  </a:txBody>
                  <a:tcPr marT="91425" marB="91425" marR="91425" marL="91425"/>
                </a:tc>
                <a:tc gridSpan="2">
                  <a:txBody>
                    <a:bodyPr/>
                    <a:lstStyle/>
                    <a:p>
                      <a:pPr indent="0" lvl="0" marL="0" rtl="0" algn="l">
                        <a:spcBef>
                          <a:spcPts val="0"/>
                        </a:spcBef>
                        <a:spcAft>
                          <a:spcPts val="0"/>
                        </a:spcAft>
                        <a:buNone/>
                      </a:pPr>
                      <a:r>
                        <a:rPr lang="en" sz="1000"/>
                        <a:t>Charger Warranty:_________________________</a:t>
                      </a:r>
                      <a:endParaRPr sz="1000"/>
                    </a:p>
                  </a:txBody>
                  <a:tcPr marT="91425" marB="91425" marR="91425" marL="91425"/>
                </a:tc>
                <a:tc hMerge="1"/>
              </a:tr>
              <a:tr h="317175">
                <a:tc>
                  <a:txBody>
                    <a:bodyPr/>
                    <a:lstStyle/>
                    <a:p>
                      <a:pPr indent="0" lvl="0" marL="0" rtl="0" algn="l">
                        <a:spcBef>
                          <a:spcPts val="0"/>
                        </a:spcBef>
                        <a:spcAft>
                          <a:spcPts val="0"/>
                        </a:spcAft>
                        <a:buNone/>
                      </a:pPr>
                      <a:r>
                        <a:rPr lang="en" sz="1000"/>
                        <a:t>(M) _______________________</a:t>
                      </a:r>
                      <a:endParaRPr sz="1000"/>
                    </a:p>
                  </a:txBody>
                  <a:tcPr marT="91425" marB="91425" marR="91425" marL="91425"/>
                </a:tc>
                <a:tc>
                  <a:txBody>
                    <a:bodyPr/>
                    <a:lstStyle/>
                    <a:p>
                      <a:pPr indent="0" lvl="0" marL="0" rtl="0" algn="l">
                        <a:spcBef>
                          <a:spcPts val="0"/>
                        </a:spcBef>
                        <a:spcAft>
                          <a:spcPts val="0"/>
                        </a:spcAft>
                        <a:buNone/>
                      </a:pPr>
                      <a:r>
                        <a:rPr lang="en" sz="1000"/>
                        <a:t>Extended Warranty Purchase Code:___________________</a:t>
                      </a:r>
                      <a:endParaRPr sz="1000"/>
                    </a:p>
                  </a:txBody>
                  <a:tcPr marT="91425" marB="91425" marR="91425" marL="91425"/>
                </a:tc>
                <a:tc>
                  <a:txBody>
                    <a:bodyPr/>
                    <a:lstStyle/>
                    <a:p>
                      <a:pPr indent="0" lvl="0" marL="0" rtl="0" algn="l">
                        <a:spcBef>
                          <a:spcPts val="0"/>
                        </a:spcBef>
                        <a:spcAft>
                          <a:spcPts val="0"/>
                        </a:spcAft>
                        <a:buNone/>
                      </a:pPr>
                      <a:r>
                        <a:rPr lang="en" sz="1000"/>
                        <a:t>Location:___________________________</a:t>
                      </a:r>
                      <a:endParaRPr sz="1000"/>
                    </a:p>
                  </a:txBody>
                  <a:tcPr marT="91425" marB="91425" marR="91425" marL="91425"/>
                </a:tc>
                <a:tc>
                  <a:txBody>
                    <a:bodyPr/>
                    <a:lstStyle/>
                    <a:p>
                      <a:pPr indent="0" lvl="0" marL="0" rtl="0" algn="l">
                        <a:spcBef>
                          <a:spcPts val="0"/>
                        </a:spcBef>
                        <a:spcAft>
                          <a:spcPts val="0"/>
                        </a:spcAft>
                        <a:buNone/>
                      </a:pPr>
                      <a:r>
                        <a:t/>
                      </a:r>
                      <a:endParaRPr sz="1000"/>
                    </a:p>
                  </a:txBody>
                  <a:tcPr marT="91425" marB="91425" marR="91425" marL="91425"/>
                </a:tc>
              </a:tr>
              <a:tr h="317175">
                <a:tc>
                  <a:txBody>
                    <a:bodyPr/>
                    <a:lstStyle/>
                    <a:p>
                      <a:pPr indent="0" lvl="0" marL="0" rtl="0" algn="l">
                        <a:spcBef>
                          <a:spcPts val="0"/>
                        </a:spcBef>
                        <a:spcAft>
                          <a:spcPts val="0"/>
                        </a:spcAft>
                        <a:buNone/>
                      </a:pPr>
                      <a:r>
                        <a:rPr lang="en" sz="1000"/>
                        <a:t>Email:_____________________</a:t>
                      </a:r>
                      <a:endParaRPr sz="1000"/>
                    </a:p>
                  </a:txBody>
                  <a:tcPr marT="91425" marB="91425" marR="91425" marL="91425"/>
                </a:tc>
                <a:tc>
                  <a:txBody>
                    <a:bodyPr/>
                    <a:lstStyle/>
                    <a:p>
                      <a:pPr indent="0" lvl="0" marL="0" rtl="0" algn="l">
                        <a:spcBef>
                          <a:spcPts val="0"/>
                        </a:spcBef>
                        <a:spcAft>
                          <a:spcPts val="0"/>
                        </a:spcAft>
                        <a:buNone/>
                      </a:pPr>
                      <a:r>
                        <a:rPr lang="en" sz="1000"/>
                        <a:t>Dealer Code: _____________________________________</a:t>
                      </a:r>
                      <a:endParaRPr sz="1000"/>
                    </a:p>
                  </a:txBody>
                  <a:tcPr marT="91425" marB="91425" marR="91425" marL="91425"/>
                </a:tc>
                <a:tc>
                  <a:txBody>
                    <a:bodyPr/>
                    <a:lstStyle/>
                    <a:p>
                      <a:pPr indent="0" lvl="0" marL="0" rtl="0" algn="l">
                        <a:spcBef>
                          <a:spcPts val="0"/>
                        </a:spcBef>
                        <a:spcAft>
                          <a:spcPts val="0"/>
                        </a:spcAft>
                        <a:buNone/>
                      </a:pPr>
                      <a:r>
                        <a:t/>
                      </a:r>
                      <a:endParaRPr sz="1000"/>
                    </a:p>
                  </a:txBody>
                  <a:tcPr marT="91425" marB="91425" marR="91425" marL="91425"/>
                </a:tc>
                <a:tc>
                  <a:txBody>
                    <a:bodyPr/>
                    <a:lstStyle/>
                    <a:p>
                      <a:pPr indent="0" lvl="0" marL="0" rtl="0" algn="l">
                        <a:spcBef>
                          <a:spcPts val="0"/>
                        </a:spcBef>
                        <a:spcAft>
                          <a:spcPts val="0"/>
                        </a:spcAft>
                        <a:buNone/>
                      </a:pPr>
                      <a:r>
                        <a:t/>
                      </a:r>
                      <a:endParaRPr sz="1000"/>
                    </a:p>
                  </a:txBody>
                  <a:tcPr marT="91425" marB="91425" marR="91425" marL="91425"/>
                </a:tc>
              </a:tr>
              <a:tr h="1470700">
                <a:tc gridSpan="2">
                  <a:txBody>
                    <a:bodyPr/>
                    <a:lstStyle/>
                    <a:p>
                      <a:pPr indent="0" lvl="0" marL="0" rtl="0" algn="l">
                        <a:spcBef>
                          <a:spcPts val="0"/>
                        </a:spcBef>
                        <a:spcAft>
                          <a:spcPts val="0"/>
                        </a:spcAft>
                        <a:buNone/>
                      </a:pPr>
                      <a:r>
                        <a:rPr b="1" lang="en" sz="1000"/>
                        <a:t>I have read and agree to the terms &amp; conditions of Warranty</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rPr b="1" lang="en" sz="1000"/>
                        <a:t>___________________________________________________</a:t>
                      </a:r>
                      <a:endParaRPr b="1" sz="1000"/>
                    </a:p>
                    <a:p>
                      <a:pPr indent="0" lvl="0" marL="0" rtl="0" algn="l">
                        <a:spcBef>
                          <a:spcPts val="0"/>
                        </a:spcBef>
                        <a:spcAft>
                          <a:spcPts val="0"/>
                        </a:spcAft>
                        <a:buNone/>
                      </a:pPr>
                      <a:r>
                        <a:rPr b="1" lang="en" sz="1000"/>
                        <a:t>Customer Sign &amp; Date</a:t>
                      </a:r>
                      <a:endParaRPr b="1" sz="1000"/>
                    </a:p>
                  </a:txBody>
                  <a:tcPr marT="91425" marB="91425" marR="91425" marL="91425"/>
                </a:tc>
                <a:tc hMerge="1"/>
                <a:tc gridSpan="2">
                  <a:txBody>
                    <a:bodyPr/>
                    <a:lstStyle/>
                    <a:p>
                      <a:pPr indent="0" lvl="0" marL="0" rtl="0" algn="l">
                        <a:spcBef>
                          <a:spcPts val="0"/>
                        </a:spcBef>
                        <a:spcAft>
                          <a:spcPts val="0"/>
                        </a:spcAft>
                        <a:buNone/>
                      </a:pPr>
                      <a:r>
                        <a:rPr b="1" lang="en" sz="1000"/>
                        <a:t>The above information is true and correct to the best of my knowledge</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rPr b="1" lang="en" sz="1000"/>
                        <a:t>__________________________________</a:t>
                      </a:r>
                      <a:endParaRPr b="1" sz="1000"/>
                    </a:p>
                    <a:p>
                      <a:pPr indent="0" lvl="0" marL="0" rtl="0" algn="l">
                        <a:spcBef>
                          <a:spcPts val="0"/>
                        </a:spcBef>
                        <a:spcAft>
                          <a:spcPts val="0"/>
                        </a:spcAft>
                        <a:buNone/>
                      </a:pPr>
                      <a:r>
                        <a:rPr b="1" lang="en" sz="1000"/>
                        <a:t>Dealer's Name, Date &amp; Stamp</a:t>
                      </a:r>
                      <a:endParaRPr b="1" sz="1000"/>
                    </a:p>
                  </a:txBody>
                  <a:tcPr marT="91425" marB="91425" marR="91425" marL="91425"/>
                </a:tc>
                <a:tc hMerge="1"/>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id="259" name="Google Shape;259;p38"/>
          <p:cNvPicPr preferRelativeResize="0"/>
          <p:nvPr/>
        </p:nvPicPr>
        <p:blipFill>
          <a:blip r:embed="rId3">
            <a:alphaModFix/>
          </a:blip>
          <a:stretch>
            <a:fillRect/>
          </a:stretch>
        </p:blipFill>
        <p:spPr>
          <a:xfrm>
            <a:off x="5116500" y="4635975"/>
            <a:ext cx="400200" cy="400200"/>
          </a:xfrm>
          <a:prstGeom prst="rect">
            <a:avLst/>
          </a:prstGeom>
          <a:noFill/>
          <a:ln>
            <a:noFill/>
          </a:ln>
        </p:spPr>
      </p:pic>
      <p:sp>
        <p:nvSpPr>
          <p:cNvPr id="260" name="Google Shape;260;p38"/>
          <p:cNvSpPr txBox="1"/>
          <p:nvPr/>
        </p:nvSpPr>
        <p:spPr>
          <a:xfrm>
            <a:off x="5040300" y="4042400"/>
            <a:ext cx="172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Escalation Matrix</a:t>
            </a:r>
            <a:endParaRPr b="1"/>
          </a:p>
        </p:txBody>
      </p:sp>
      <p:sp>
        <p:nvSpPr>
          <p:cNvPr id="261" name="Google Shape;261;p38"/>
          <p:cNvSpPr txBox="1"/>
          <p:nvPr/>
        </p:nvSpPr>
        <p:spPr>
          <a:xfrm>
            <a:off x="5516700" y="4635975"/>
            <a:ext cx="208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Escalation@</a:t>
            </a:r>
            <a:r>
              <a:rPr lang="en">
                <a:solidFill>
                  <a:schemeClr val="dk1"/>
                </a:solidFill>
              </a:rPr>
              <a:t>BMR</a:t>
            </a:r>
            <a:r>
              <a:rPr lang="en"/>
              <a:t>ev.in</a:t>
            </a:r>
            <a:endParaRPr/>
          </a:p>
        </p:txBody>
      </p:sp>
      <p:grpSp>
        <p:nvGrpSpPr>
          <p:cNvPr id="262" name="Google Shape;262;p38"/>
          <p:cNvGrpSpPr/>
          <p:nvPr/>
        </p:nvGrpSpPr>
        <p:grpSpPr>
          <a:xfrm>
            <a:off x="99425" y="1271325"/>
            <a:ext cx="2886000" cy="1058550"/>
            <a:chOff x="40675" y="887825"/>
            <a:chExt cx="2886000" cy="1058550"/>
          </a:xfrm>
        </p:grpSpPr>
        <p:pic>
          <p:nvPicPr>
            <p:cNvPr id="263" name="Google Shape;263;p38"/>
            <p:cNvPicPr preferRelativeResize="0"/>
            <p:nvPr/>
          </p:nvPicPr>
          <p:blipFill>
            <a:blip r:embed="rId3">
              <a:alphaModFix/>
            </a:blip>
            <a:stretch>
              <a:fillRect/>
            </a:stretch>
          </p:blipFill>
          <p:spPr>
            <a:xfrm>
              <a:off x="116875" y="1211825"/>
              <a:ext cx="400200" cy="400200"/>
            </a:xfrm>
            <a:prstGeom prst="rect">
              <a:avLst/>
            </a:prstGeom>
            <a:noFill/>
            <a:ln>
              <a:noFill/>
            </a:ln>
          </p:spPr>
        </p:pic>
        <p:pic>
          <p:nvPicPr>
            <p:cNvPr id="264" name="Google Shape;264;p38"/>
            <p:cNvPicPr preferRelativeResize="0"/>
            <p:nvPr/>
          </p:nvPicPr>
          <p:blipFill>
            <a:blip r:embed="rId4">
              <a:alphaModFix/>
            </a:blip>
            <a:stretch>
              <a:fillRect/>
            </a:stretch>
          </p:blipFill>
          <p:spPr>
            <a:xfrm>
              <a:off x="152700" y="1582037"/>
              <a:ext cx="328550" cy="328550"/>
            </a:xfrm>
            <a:prstGeom prst="rect">
              <a:avLst/>
            </a:prstGeom>
            <a:noFill/>
            <a:ln>
              <a:noFill/>
            </a:ln>
          </p:spPr>
        </p:pic>
        <p:sp>
          <p:nvSpPr>
            <p:cNvPr id="265" name="Google Shape;265;p38"/>
            <p:cNvSpPr txBox="1"/>
            <p:nvPr/>
          </p:nvSpPr>
          <p:spPr>
            <a:xfrm>
              <a:off x="40675" y="887825"/>
              <a:ext cx="2230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Dealership Enquiry </a:t>
              </a:r>
              <a:endParaRPr b="1"/>
            </a:p>
          </p:txBody>
        </p:sp>
        <p:sp>
          <p:nvSpPr>
            <p:cNvPr id="266" name="Google Shape;266;p38"/>
            <p:cNvSpPr txBox="1"/>
            <p:nvPr/>
          </p:nvSpPr>
          <p:spPr>
            <a:xfrm>
              <a:off x="517075" y="1211825"/>
              <a:ext cx="240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Dealership@BMRev.in</a:t>
              </a:r>
              <a:endParaRPr/>
            </a:p>
          </p:txBody>
        </p:sp>
        <p:sp>
          <p:nvSpPr>
            <p:cNvPr id="267" name="Google Shape;267;p38"/>
            <p:cNvSpPr txBox="1"/>
            <p:nvPr/>
          </p:nvSpPr>
          <p:spPr>
            <a:xfrm>
              <a:off x="552600" y="1546175"/>
              <a:ext cx="172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+91 903 011 0915</a:t>
              </a:r>
              <a:endParaRPr/>
            </a:p>
          </p:txBody>
        </p:sp>
      </p:grpSp>
      <p:sp>
        <p:nvSpPr>
          <p:cNvPr id="268" name="Google Shape;268;p38"/>
          <p:cNvSpPr txBox="1"/>
          <p:nvPr/>
        </p:nvSpPr>
        <p:spPr>
          <a:xfrm>
            <a:off x="4572000" y="1249800"/>
            <a:ext cx="4422300" cy="1143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3000"/>
              </a:spcAft>
              <a:buNone/>
            </a:pPr>
            <a:r>
              <a:rPr b="1" lang="en">
                <a:solidFill>
                  <a:schemeClr val="dk1"/>
                </a:solidFill>
              </a:rPr>
              <a:t> Office Address</a:t>
            </a:r>
            <a:br>
              <a:rPr b="1" lang="en">
                <a:solidFill>
                  <a:srgbClr val="777777"/>
                </a:solidFill>
              </a:rPr>
            </a:br>
            <a:r>
              <a:rPr lang="en">
                <a:solidFill>
                  <a:srgbClr val="777777"/>
                </a:solidFill>
              </a:rPr>
              <a:t> </a:t>
            </a:r>
            <a:r>
              <a:rPr lang="en">
                <a:solidFill>
                  <a:schemeClr val="dk1"/>
                </a:solidFill>
              </a:rPr>
              <a:t>BMR EV Industries Pvt Ltd</a:t>
            </a:r>
            <a:br>
              <a:rPr lang="en">
                <a:solidFill>
                  <a:schemeClr val="dk1"/>
                </a:solidFill>
              </a:rPr>
            </a:br>
            <a:r>
              <a:rPr lang="en">
                <a:solidFill>
                  <a:schemeClr val="dk1"/>
                </a:solidFill>
              </a:rPr>
              <a:t> No.1, BMR Gardens, Ganganapalli</a:t>
            </a:r>
            <a:br>
              <a:rPr lang="en">
                <a:solidFill>
                  <a:schemeClr val="dk1"/>
                </a:solidFill>
              </a:rPr>
            </a:br>
            <a:r>
              <a:rPr lang="en">
                <a:solidFill>
                  <a:schemeClr val="dk1"/>
                </a:solidFill>
              </a:rPr>
              <a:t> Chittoor, AP, India - 517001</a:t>
            </a:r>
            <a:endParaRPr>
              <a:solidFill>
                <a:schemeClr val="dk1"/>
              </a:solidFill>
            </a:endParaRPr>
          </a:p>
        </p:txBody>
      </p:sp>
      <p:sp>
        <p:nvSpPr>
          <p:cNvPr id="269" name="Google Shape;269;p38"/>
          <p:cNvSpPr txBox="1"/>
          <p:nvPr/>
        </p:nvSpPr>
        <p:spPr>
          <a:xfrm>
            <a:off x="4572000" y="2560300"/>
            <a:ext cx="4814700" cy="13914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3000"/>
              </a:spcAft>
              <a:buNone/>
            </a:pPr>
            <a:r>
              <a:rPr b="1" lang="en">
                <a:solidFill>
                  <a:schemeClr val="dk1"/>
                </a:solidFill>
              </a:rPr>
              <a:t> Plant Address</a:t>
            </a:r>
            <a:br>
              <a:rPr b="1" lang="en">
                <a:solidFill>
                  <a:srgbClr val="777777"/>
                </a:solidFill>
              </a:rPr>
            </a:br>
            <a:r>
              <a:rPr lang="en">
                <a:solidFill>
                  <a:schemeClr val="dk1"/>
                </a:solidFill>
              </a:rPr>
              <a:t> BMR EV Industries Pvt Ltd</a:t>
            </a:r>
            <a:br>
              <a:rPr lang="en">
                <a:solidFill>
                  <a:schemeClr val="dk1"/>
                </a:solidFill>
              </a:rPr>
            </a:br>
            <a:r>
              <a:rPr lang="en">
                <a:solidFill>
                  <a:schemeClr val="dk1"/>
                </a:solidFill>
              </a:rPr>
              <a:t> Mordanapalli (Vill), Yadamari (Mandal)</a:t>
            </a:r>
            <a:br>
              <a:rPr lang="en">
                <a:solidFill>
                  <a:schemeClr val="dk1"/>
                </a:solidFill>
              </a:rPr>
            </a:br>
            <a:r>
              <a:rPr lang="en">
                <a:solidFill>
                  <a:schemeClr val="dk1"/>
                </a:solidFill>
              </a:rPr>
              <a:t> Chittoor - Bangalore Hwy ,</a:t>
            </a:r>
            <a:br>
              <a:rPr lang="en">
                <a:solidFill>
                  <a:schemeClr val="dk1"/>
                </a:solidFill>
              </a:rPr>
            </a:br>
            <a:r>
              <a:rPr lang="en">
                <a:solidFill>
                  <a:schemeClr val="dk1"/>
                </a:solidFill>
              </a:rPr>
              <a:t> Chittoor, AP, India - 517128</a:t>
            </a:r>
            <a:endParaRPr>
              <a:solidFill>
                <a:schemeClr val="dk1"/>
              </a:solidFill>
            </a:endParaRPr>
          </a:p>
        </p:txBody>
      </p:sp>
      <p:pic>
        <p:nvPicPr>
          <p:cNvPr id="270" name="Google Shape;270;p38"/>
          <p:cNvPicPr preferRelativeResize="0"/>
          <p:nvPr/>
        </p:nvPicPr>
        <p:blipFill rotWithShape="1">
          <a:blip r:embed="rId5">
            <a:alphaModFix/>
          </a:blip>
          <a:srcRect b="8823" l="12958" r="8555" t="8326"/>
          <a:stretch/>
        </p:blipFill>
        <p:spPr>
          <a:xfrm>
            <a:off x="8433087" y="0"/>
            <a:ext cx="710914" cy="693824"/>
          </a:xfrm>
          <a:prstGeom prst="rect">
            <a:avLst/>
          </a:prstGeom>
          <a:noFill/>
          <a:ln>
            <a:noFill/>
          </a:ln>
        </p:spPr>
      </p:pic>
      <p:grpSp>
        <p:nvGrpSpPr>
          <p:cNvPr id="271" name="Google Shape;271;p38"/>
          <p:cNvGrpSpPr/>
          <p:nvPr/>
        </p:nvGrpSpPr>
        <p:grpSpPr>
          <a:xfrm>
            <a:off x="99425" y="2636500"/>
            <a:ext cx="2235425" cy="1058550"/>
            <a:chOff x="99425" y="2407900"/>
            <a:chExt cx="2235425" cy="1058550"/>
          </a:xfrm>
        </p:grpSpPr>
        <p:pic>
          <p:nvPicPr>
            <p:cNvPr id="272" name="Google Shape;272;p38"/>
            <p:cNvPicPr preferRelativeResize="0"/>
            <p:nvPr/>
          </p:nvPicPr>
          <p:blipFill>
            <a:blip r:embed="rId3">
              <a:alphaModFix/>
            </a:blip>
            <a:stretch>
              <a:fillRect/>
            </a:stretch>
          </p:blipFill>
          <p:spPr>
            <a:xfrm>
              <a:off x="175625" y="2731900"/>
              <a:ext cx="400200" cy="400200"/>
            </a:xfrm>
            <a:prstGeom prst="rect">
              <a:avLst/>
            </a:prstGeom>
            <a:noFill/>
            <a:ln>
              <a:noFill/>
            </a:ln>
          </p:spPr>
        </p:pic>
        <p:pic>
          <p:nvPicPr>
            <p:cNvPr id="273" name="Google Shape;273;p38"/>
            <p:cNvPicPr preferRelativeResize="0"/>
            <p:nvPr/>
          </p:nvPicPr>
          <p:blipFill>
            <a:blip r:embed="rId4">
              <a:alphaModFix/>
            </a:blip>
            <a:stretch>
              <a:fillRect/>
            </a:stretch>
          </p:blipFill>
          <p:spPr>
            <a:xfrm>
              <a:off x="211450" y="3102112"/>
              <a:ext cx="328550" cy="328550"/>
            </a:xfrm>
            <a:prstGeom prst="rect">
              <a:avLst/>
            </a:prstGeom>
            <a:noFill/>
            <a:ln>
              <a:noFill/>
            </a:ln>
          </p:spPr>
        </p:pic>
        <p:sp>
          <p:nvSpPr>
            <p:cNvPr id="274" name="Google Shape;274;p38"/>
            <p:cNvSpPr txBox="1"/>
            <p:nvPr/>
          </p:nvSpPr>
          <p:spPr>
            <a:xfrm>
              <a:off x="99425" y="2407900"/>
              <a:ext cx="2230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Existing Dealership </a:t>
              </a:r>
              <a:endParaRPr b="1"/>
            </a:p>
          </p:txBody>
        </p:sp>
        <p:sp>
          <p:nvSpPr>
            <p:cNvPr id="275" name="Google Shape;275;p38"/>
            <p:cNvSpPr txBox="1"/>
            <p:nvPr/>
          </p:nvSpPr>
          <p:spPr>
            <a:xfrm>
              <a:off x="575825" y="2731900"/>
              <a:ext cx="172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Partner@</a:t>
              </a:r>
              <a:r>
                <a:rPr lang="en">
                  <a:solidFill>
                    <a:schemeClr val="dk1"/>
                  </a:solidFill>
                </a:rPr>
                <a:t>BMR</a:t>
              </a:r>
              <a:r>
                <a:rPr lang="en"/>
                <a:t>ev.in</a:t>
              </a:r>
              <a:endParaRPr/>
            </a:p>
          </p:txBody>
        </p:sp>
        <p:sp>
          <p:nvSpPr>
            <p:cNvPr id="276" name="Google Shape;276;p38"/>
            <p:cNvSpPr txBox="1"/>
            <p:nvPr/>
          </p:nvSpPr>
          <p:spPr>
            <a:xfrm>
              <a:off x="611350" y="3066250"/>
              <a:ext cx="172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+91 858 701 4234</a:t>
              </a:r>
              <a:endParaRPr/>
            </a:p>
          </p:txBody>
        </p:sp>
      </p:grpSp>
      <p:grpSp>
        <p:nvGrpSpPr>
          <p:cNvPr id="277" name="Google Shape;277;p38"/>
          <p:cNvGrpSpPr/>
          <p:nvPr/>
        </p:nvGrpSpPr>
        <p:grpSpPr>
          <a:xfrm>
            <a:off x="99425" y="3998813"/>
            <a:ext cx="2886000" cy="1058563"/>
            <a:chOff x="40675" y="887813"/>
            <a:chExt cx="2886000" cy="1058563"/>
          </a:xfrm>
        </p:grpSpPr>
        <p:pic>
          <p:nvPicPr>
            <p:cNvPr id="278" name="Google Shape;278;p38"/>
            <p:cNvPicPr preferRelativeResize="0"/>
            <p:nvPr/>
          </p:nvPicPr>
          <p:blipFill>
            <a:blip r:embed="rId3">
              <a:alphaModFix/>
            </a:blip>
            <a:stretch>
              <a:fillRect/>
            </a:stretch>
          </p:blipFill>
          <p:spPr>
            <a:xfrm>
              <a:off x="116875" y="1211825"/>
              <a:ext cx="400200" cy="400200"/>
            </a:xfrm>
            <a:prstGeom prst="rect">
              <a:avLst/>
            </a:prstGeom>
            <a:noFill/>
            <a:ln>
              <a:noFill/>
            </a:ln>
          </p:spPr>
        </p:pic>
        <p:pic>
          <p:nvPicPr>
            <p:cNvPr id="279" name="Google Shape;279;p38"/>
            <p:cNvPicPr preferRelativeResize="0"/>
            <p:nvPr/>
          </p:nvPicPr>
          <p:blipFill>
            <a:blip r:embed="rId4">
              <a:alphaModFix/>
            </a:blip>
            <a:stretch>
              <a:fillRect/>
            </a:stretch>
          </p:blipFill>
          <p:spPr>
            <a:xfrm>
              <a:off x="152700" y="1582037"/>
              <a:ext cx="328550" cy="328550"/>
            </a:xfrm>
            <a:prstGeom prst="rect">
              <a:avLst/>
            </a:prstGeom>
            <a:noFill/>
            <a:ln>
              <a:noFill/>
            </a:ln>
          </p:spPr>
        </p:pic>
        <p:sp>
          <p:nvSpPr>
            <p:cNvPr id="280" name="Google Shape;280;p38"/>
            <p:cNvSpPr txBox="1"/>
            <p:nvPr/>
          </p:nvSpPr>
          <p:spPr>
            <a:xfrm>
              <a:off x="40675" y="887813"/>
              <a:ext cx="172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Sales </a:t>
              </a:r>
              <a:endParaRPr b="1"/>
            </a:p>
          </p:txBody>
        </p:sp>
        <p:sp>
          <p:nvSpPr>
            <p:cNvPr id="281" name="Google Shape;281;p38"/>
            <p:cNvSpPr txBox="1"/>
            <p:nvPr/>
          </p:nvSpPr>
          <p:spPr>
            <a:xfrm>
              <a:off x="517075" y="1211825"/>
              <a:ext cx="240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Sales@</a:t>
              </a:r>
              <a:r>
                <a:rPr lang="en">
                  <a:solidFill>
                    <a:schemeClr val="dk1"/>
                  </a:solidFill>
                </a:rPr>
                <a:t>BMR</a:t>
              </a:r>
              <a:r>
                <a:rPr lang="en"/>
                <a:t>ev.in</a:t>
              </a:r>
              <a:endParaRPr/>
            </a:p>
          </p:txBody>
        </p:sp>
        <p:sp>
          <p:nvSpPr>
            <p:cNvPr id="282" name="Google Shape;282;p38"/>
            <p:cNvSpPr txBox="1"/>
            <p:nvPr/>
          </p:nvSpPr>
          <p:spPr>
            <a:xfrm>
              <a:off x="552600" y="1546175"/>
              <a:ext cx="172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+91 868 829 8160</a:t>
              </a:r>
              <a:endParaRPr/>
            </a:p>
          </p:txBody>
        </p:sp>
      </p:grpSp>
      <p:pic>
        <p:nvPicPr>
          <p:cNvPr id="283" name="Google Shape;283;p38"/>
          <p:cNvPicPr preferRelativeResize="0"/>
          <p:nvPr/>
        </p:nvPicPr>
        <p:blipFill>
          <a:blip r:embed="rId6">
            <a:alphaModFix/>
          </a:blip>
          <a:stretch>
            <a:fillRect/>
          </a:stretch>
        </p:blipFill>
        <p:spPr>
          <a:xfrm>
            <a:off x="5177158" y="4426758"/>
            <a:ext cx="278875" cy="278875"/>
          </a:xfrm>
          <a:prstGeom prst="rect">
            <a:avLst/>
          </a:prstGeom>
          <a:noFill/>
          <a:ln>
            <a:noFill/>
          </a:ln>
        </p:spPr>
      </p:pic>
      <p:sp>
        <p:nvSpPr>
          <p:cNvPr id="284" name="Google Shape;284;p38"/>
          <p:cNvSpPr txBox="1"/>
          <p:nvPr/>
        </p:nvSpPr>
        <p:spPr>
          <a:xfrm>
            <a:off x="5516700" y="4362300"/>
            <a:ext cx="172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www.</a:t>
            </a:r>
            <a:r>
              <a:rPr lang="en">
                <a:solidFill>
                  <a:schemeClr val="dk1"/>
                </a:solidFill>
              </a:rPr>
              <a:t>BMR</a:t>
            </a:r>
            <a:r>
              <a:rPr lang="en"/>
              <a:t>ev.in</a:t>
            </a:r>
            <a:endParaRPr/>
          </a:p>
        </p:txBody>
      </p:sp>
      <p:graphicFrame>
        <p:nvGraphicFramePr>
          <p:cNvPr id="285" name="Google Shape;285;p38"/>
          <p:cNvGraphicFramePr/>
          <p:nvPr/>
        </p:nvGraphicFramePr>
        <p:xfrm>
          <a:off x="149600" y="289475"/>
          <a:ext cx="3000000" cy="3000000"/>
        </p:xfrm>
        <a:graphic>
          <a:graphicData uri="http://schemas.openxmlformats.org/drawingml/2006/table">
            <a:tbl>
              <a:tblPr>
                <a:noFill/>
                <a:tableStyleId>{887A225E-51C1-45A3-878A-3CA322A78BF3}</a:tableStyleId>
              </a:tblPr>
              <a:tblGrid>
                <a:gridCol w="1205800"/>
                <a:gridCol w="1735825"/>
                <a:gridCol w="3253025"/>
                <a:gridCol w="1325075"/>
                <a:gridCol w="1325075"/>
              </a:tblGrid>
              <a:tr h="555100">
                <a:tc gridSpan="5">
                  <a:txBody>
                    <a:bodyPr/>
                    <a:lstStyle/>
                    <a:p>
                      <a:pPr indent="0" lvl="0" marL="0" rtl="0" algn="l">
                        <a:lnSpc>
                          <a:spcPct val="115000"/>
                        </a:lnSpc>
                        <a:spcBef>
                          <a:spcPts val="0"/>
                        </a:spcBef>
                        <a:spcAft>
                          <a:spcPts val="0"/>
                        </a:spcAft>
                        <a:buNone/>
                      </a:pPr>
                      <a:r>
                        <a:rPr b="1" lang="en" sz="2600" u="sng">
                          <a:solidFill>
                            <a:srgbClr val="FF9900"/>
                          </a:solidFill>
                        </a:rPr>
                        <a:t>CONTACT - WE CARE</a:t>
                      </a:r>
                      <a:endParaRPr b="1" sz="2600" u="sng">
                        <a:solidFill>
                          <a:srgbClr val="FF9900"/>
                        </a:solidFill>
                      </a:endParaRPr>
                    </a:p>
                  </a:txBody>
                  <a:tcPr marT="91425" marB="91425" marR="28575" marL="28575" anchor="ctr">
                    <a:lnL cap="flat" cmpd="sng" w="9525">
                      <a:solidFill>
                        <a:srgbClr val="ED7D31">
                          <a:alpha val="0"/>
                        </a:srgbClr>
                      </a:solidFill>
                      <a:prstDash val="solid"/>
                      <a:round/>
                      <a:headEnd len="sm" w="sm" type="none"/>
                      <a:tailEnd len="sm" w="sm" type="none"/>
                    </a:lnL>
                    <a:lnR cap="flat" cmpd="sng" w="9525">
                      <a:solidFill>
                        <a:srgbClr val="ED7D31">
                          <a:alpha val="0"/>
                        </a:srgbClr>
                      </a:solidFill>
                      <a:prstDash val="solid"/>
                      <a:round/>
                      <a:headEnd len="sm" w="sm" type="none"/>
                      <a:tailEnd len="sm" w="sm" type="none"/>
                    </a:lnR>
                    <a:lnT cap="flat" cmpd="sng" w="9525">
                      <a:solidFill>
                        <a:srgbClr val="ED7D31">
                          <a:alpha val="0"/>
                        </a:srgbClr>
                      </a:solidFill>
                      <a:prstDash val="solid"/>
                      <a:round/>
                      <a:headEnd len="sm" w="sm" type="none"/>
                      <a:tailEnd len="sm" w="sm" type="none"/>
                    </a:lnT>
                    <a:lnB cap="flat" cmpd="sng" w="9525">
                      <a:solidFill>
                        <a:srgbClr val="ED7D31">
                          <a:alpha val="0"/>
                        </a:srgbClr>
                      </a:solidFill>
                      <a:prstDash val="solid"/>
                      <a:round/>
                      <a:headEnd len="sm" w="sm" type="none"/>
                      <a:tailEnd len="sm" w="sm" type="none"/>
                    </a:lnB>
                  </a:tcPr>
                </a:tc>
                <a:tc hMerge="1"/>
                <a:tc hMerge="1"/>
                <a:tc hMerge="1"/>
                <a:tc hMerge="1"/>
              </a:tr>
            </a:tbl>
          </a:graphicData>
        </a:graphic>
      </p:graphicFrame>
      <p:sp>
        <p:nvSpPr>
          <p:cNvPr id="286" name="Google Shape;286;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